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712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86" r:id="rId7"/>
    <p:sldId id="261" r:id="rId8"/>
    <p:sldId id="262" r:id="rId9"/>
    <p:sldId id="283" r:id="rId10"/>
    <p:sldId id="263" r:id="rId11"/>
    <p:sldId id="278" r:id="rId12"/>
    <p:sldId id="264" r:id="rId13"/>
    <p:sldId id="265" r:id="rId14"/>
    <p:sldId id="266" r:id="rId15"/>
    <p:sldId id="267" r:id="rId16"/>
    <p:sldId id="268" r:id="rId17"/>
    <p:sldId id="269" r:id="rId18"/>
    <p:sldId id="279" r:id="rId19"/>
    <p:sldId id="280" r:id="rId20"/>
    <p:sldId id="281" r:id="rId21"/>
    <p:sldId id="282" r:id="rId22"/>
    <p:sldId id="270" r:id="rId23"/>
    <p:sldId id="271" r:id="rId24"/>
    <p:sldId id="272" r:id="rId25"/>
    <p:sldId id="273" r:id="rId26"/>
    <p:sldId id="274" r:id="rId27"/>
    <p:sldId id="275" r:id="rId28"/>
    <p:sldId id="284" r:id="rId29"/>
    <p:sldId id="285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Oswald" panose="020B0604020202020204" charset="0"/>
      <p:regular r:id="rId38"/>
      <p:bold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Roboto Medium" panose="020B0604020202020204" charset="0"/>
      <p:regular r:id="rId44"/>
      <p:bold r:id="rId45"/>
      <p:italic r:id="rId46"/>
      <p:boldItalic r:id="rId47"/>
    </p:embeddedFont>
    <p:embeddedFont>
      <p:font typeface="Tahoma" panose="020B0604030504040204" pitchFamily="34" charset="0"/>
      <p:regular r:id="rId48"/>
      <p:bold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657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40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3b6d7f6c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3b6d7f6c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3b6d7f6c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3b6d7f6c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3b6d7f6c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3b6d7f6c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3b6d7f6c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3b6d7f6c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3b6d7f6c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3b6d7f6c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3b6d7f6c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3b6d7f6c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757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3b6d7f6c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3b6d7f6c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066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3b6d7f6c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3b6d7f6c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3b6d7f6c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3b6d7f6c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3daa1736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3daa1736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3b6d7f6c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3b6d7f6c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3e5bff8d4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3e5bff8d4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3daa173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3daa173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3e5bff8d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3e5bff8d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3e5bff8d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3e5bff8d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3e5bff8d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3e5bff8d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07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3b6d7f6c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3b6d7f6c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3b6d7f6c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3b6d7f6c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3b6d7f6c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3b6d7f6c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00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03485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Distribution Statement "A" (Approved for Public Release, Distribution Unlimited)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62297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5119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2625" y="1092383"/>
            <a:ext cx="7772400" cy="342900"/>
          </a:xfrm>
        </p:spPr>
        <p:txBody>
          <a:bodyPr anchor="b" anchorCtr="0"/>
          <a:lstStyle>
            <a:lvl1pPr algn="ctr">
              <a:defRPr sz="18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5430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Click to add briefer names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381000" y="14847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375647" y="3037115"/>
            <a:ext cx="6393425" cy="54016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“Briefing prepared for”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740026" y="3592536"/>
            <a:ext cx="3657599" cy="242119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5525392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857250"/>
            <a:ext cx="8305800" cy="4000500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accent3">
                  <a:lumMod val="75000"/>
                </a:schemeClr>
              </a:buClr>
              <a:buSzPct val="120000"/>
              <a:buFont typeface="Tahoma" panose="020B0604030504040204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Courier New" panose="02070309020205020404" pitchFamily="49" charset="0"/>
              <a:buChar char="o"/>
              <a:defRPr sz="1200"/>
            </a:lvl2pPr>
            <a:lvl3pPr marL="857250" indent="-171450">
              <a:buFont typeface="Arial" pitchFamily="34" charset="0"/>
              <a:buChar char="•"/>
              <a:defRPr sz="1050"/>
            </a:lvl3pPr>
            <a:lvl4pPr marL="1200150" indent="-171450">
              <a:buFont typeface="Arial" pitchFamily="34" charset="0"/>
              <a:buChar char="•"/>
              <a:defRPr sz="975"/>
            </a:lvl4pPr>
            <a:lvl5pPr marL="1543050" indent="-171450">
              <a:buFont typeface="Arial" pitchFamily="34" charset="0"/>
              <a:buChar char="•"/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9311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</p:spPr>
        <p:txBody>
          <a:bodyPr/>
          <a:lstStyle>
            <a:lvl1pPr algn="ctr">
              <a:defRPr sz="165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23991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952415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</p:spPr>
        <p:txBody>
          <a:bodyPr/>
          <a:lstStyle>
            <a:lvl1pPr algn="ctr">
              <a:defRPr sz="165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23991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514598"/>
            <a:ext cx="7772400" cy="348854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629871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7225" y="3247029"/>
            <a:ext cx="7772400" cy="1096371"/>
          </a:xfrm>
        </p:spPr>
        <p:txBody>
          <a:bodyPr anchor="t"/>
          <a:lstStyle>
            <a:lvl1pPr algn="l">
              <a:defRPr sz="1800" b="1" baseline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325636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9472" y="2215583"/>
            <a:ext cx="7772400" cy="1034654"/>
          </a:xfrm>
          <a:prstGeom prst="rect">
            <a:avLst/>
          </a:prstGeom>
        </p:spPr>
        <p:txBody>
          <a:bodyPr anchor="b"/>
          <a:lstStyle>
            <a:lvl1pPr algn="l"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09174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2153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Two_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83058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2686050"/>
            <a:ext cx="83058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81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40386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8200" y="800100"/>
            <a:ext cx="40386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22425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99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92855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60960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13564"/>
            <a:ext cx="7140146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8070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Four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3" y="800100"/>
            <a:ext cx="4033159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5482" y="800100"/>
            <a:ext cx="4117523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4645478" y="2641146"/>
            <a:ext cx="4117523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454482" y="2647270"/>
            <a:ext cx="4033159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4772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Six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62643" y="2651353"/>
            <a:ext cx="2667000" cy="1769609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0557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6096000" y="2651353"/>
            <a:ext cx="2667000" cy="1769609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3282044" y="2653394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482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4"/>
          </p:nvPr>
        </p:nvSpPr>
        <p:spPr>
          <a:xfrm>
            <a:off x="3535137" y="800100"/>
            <a:ext cx="5227864" cy="3608615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63567" y="1322617"/>
            <a:ext cx="2873601" cy="3086270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2" y="800100"/>
            <a:ext cx="2871107" cy="522515"/>
          </a:xfrm>
          <a:prstGeom prst="rect">
            <a:avLst/>
          </a:prstGeom>
        </p:spPr>
        <p:txBody>
          <a:bodyPr anchor="b"/>
          <a:lstStyle>
            <a:lvl1pPr algn="l">
              <a:defRPr sz="1500" b="1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13564"/>
            <a:ext cx="7140146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6318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3729432" y="2644408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www.darpa.mil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82" y="1898452"/>
            <a:ext cx="1770360" cy="801320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D750400-8A63-47D0-BEEE-EC3679DBB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2358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Y17_Staffer_Qu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4046" y="82570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57427" y="82570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80458" y="825709"/>
            <a:ext cx="744007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74" y="825709"/>
            <a:ext cx="50214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022599" y="825709"/>
            <a:ext cx="1040343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39980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72256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09850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09850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76244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42638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841897" algn="l"/>
              </a:tabLst>
            </a:pPr>
            <a:r>
              <a:rPr lang="en-US" sz="75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8934" y="3071597"/>
            <a:ext cx="70403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841897" algn="l"/>
              </a:tabLst>
              <a:defRPr/>
            </a:pPr>
            <a:r>
              <a:rPr lang="en-US" sz="75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39"/>
          </p:nvPr>
        </p:nvSpPr>
        <p:spPr>
          <a:xfrm>
            <a:off x="8102430" y="4914900"/>
            <a:ext cx="762000" cy="2190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3" name="TextBox 22"/>
          <p:cNvSpPr txBox="1"/>
          <p:nvPr/>
        </p:nvSpPr>
        <p:spPr>
          <a:xfrm>
            <a:off x="1010769" y="4937876"/>
            <a:ext cx="543610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282965320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Y17_Staffer_Qu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80456" y="825709"/>
            <a:ext cx="1490472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402828" y="825709"/>
            <a:ext cx="124358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388380" y="825709"/>
            <a:ext cx="1040343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41551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83659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21253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82270" y="832129"/>
            <a:ext cx="79255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14741" y="83212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13898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75" dirty="0">
                <a:solidFill>
                  <a:prstClr val="black"/>
                </a:solidFill>
              </a:rPr>
              <a:t>FY17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79596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75" dirty="0">
                <a:solidFill>
                  <a:prstClr val="black"/>
                </a:solidFill>
              </a:rPr>
              <a:t>FY16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47954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75" dirty="0">
                <a:solidFill>
                  <a:prstClr val="black"/>
                </a:solidFill>
              </a:rPr>
              <a:t>FY15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16434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75" dirty="0">
                <a:solidFill>
                  <a:prstClr val="black"/>
                </a:solidFill>
              </a:rPr>
              <a:t>PROJECT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6836422" y="65618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7583659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 hasCustomPrompt="1"/>
          </p:nvPr>
        </p:nvSpPr>
        <p:spPr>
          <a:xfrm>
            <a:off x="8321253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0" hasCustomPrompt="1"/>
          </p:nvPr>
        </p:nvSpPr>
        <p:spPr>
          <a:xfrm>
            <a:off x="6093679" y="841461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1" hasCustomPrompt="1"/>
          </p:nvPr>
        </p:nvSpPr>
        <p:spPr>
          <a:xfrm>
            <a:off x="6093679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841897" algn="l"/>
              </a:tabLst>
            </a:pPr>
            <a:r>
              <a:rPr lang="en-US" sz="75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8934" y="3071597"/>
            <a:ext cx="67197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841897" algn="l"/>
              </a:tabLst>
              <a:defRPr/>
            </a:pPr>
            <a:r>
              <a:rPr lang="en-US" sz="75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10769" y="4937876"/>
            <a:ext cx="495680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Distribution authorized to U.S. Government Agencies only. Other requests for this document shall be referred to DARPA Director’s Office.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712571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Y17_Staffer_Qu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70"/>
          <p:cNvSpPr>
            <a:spLocks noGrp="1"/>
          </p:cNvSpPr>
          <p:nvPr>
            <p:ph type="body" sz="quarter" idx="49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sp>
        <p:nvSpPr>
          <p:cNvPr id="63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60" name="Text Placeholder 67"/>
          <p:cNvSpPr>
            <a:spLocks noGrp="1"/>
          </p:cNvSpPr>
          <p:nvPr>
            <p:ph type="body" sz="quarter" idx="43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15266" y="843671"/>
            <a:ext cx="79255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26415" y="836297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73354" y="821549"/>
            <a:ext cx="2073278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baseline="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826258" y="821549"/>
            <a:ext cx="172290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01142" y="828923"/>
            <a:ext cx="910222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750" dirty="0">
                <a:latin typeface="+mn-lt"/>
                <a:cs typeface="+mn-cs"/>
              </a:defRPr>
            </a:lvl1pPr>
          </a:lstStyle>
          <a:p>
            <a:pPr marL="0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-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48323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79596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13898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31" hasCustomPrompt="1"/>
          </p:nvPr>
        </p:nvSpPr>
        <p:spPr>
          <a:xfrm>
            <a:off x="6848323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32" hasCustomPrompt="1"/>
          </p:nvPr>
        </p:nvSpPr>
        <p:spPr>
          <a:xfrm>
            <a:off x="7579596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3" name="Text Placeholder 39"/>
          <p:cNvSpPr>
            <a:spLocks noGrp="1"/>
          </p:cNvSpPr>
          <p:nvPr>
            <p:ph type="body" sz="quarter" idx="33" hasCustomPrompt="1"/>
          </p:nvPr>
        </p:nvSpPr>
        <p:spPr>
          <a:xfrm>
            <a:off x="8313898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13898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00" dirty="0">
                <a:solidFill>
                  <a:prstClr val="black"/>
                </a:solidFill>
              </a:rPr>
              <a:t>FY17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79596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00" dirty="0">
                <a:solidFill>
                  <a:prstClr val="black"/>
                </a:solidFill>
              </a:rPr>
              <a:t>FY16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48323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00" dirty="0">
                <a:solidFill>
                  <a:prstClr val="black"/>
                </a:solidFill>
              </a:rPr>
              <a:t>FY15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14145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600" dirty="0">
                <a:solidFill>
                  <a:prstClr val="black"/>
                </a:solidFill>
              </a:rPr>
              <a:t>PROJECT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6114145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48" name="Text Placeholder 39"/>
          <p:cNvSpPr>
            <a:spLocks noGrp="1"/>
          </p:cNvSpPr>
          <p:nvPr>
            <p:ph type="body" sz="quarter" idx="35" hasCustomPrompt="1"/>
          </p:nvPr>
        </p:nvSpPr>
        <p:spPr>
          <a:xfrm>
            <a:off x="6114145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49" name="Text Placeholder 39"/>
          <p:cNvSpPr>
            <a:spLocks noGrp="1"/>
          </p:cNvSpPr>
          <p:nvPr>
            <p:ph type="body" sz="quarter" idx="36" hasCustomPrompt="1"/>
          </p:nvPr>
        </p:nvSpPr>
        <p:spPr>
          <a:xfrm>
            <a:off x="6848323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0" name="Text Placeholder 39"/>
          <p:cNvSpPr>
            <a:spLocks noGrp="1"/>
          </p:cNvSpPr>
          <p:nvPr>
            <p:ph type="body" sz="quarter" idx="37" hasCustomPrompt="1"/>
          </p:nvPr>
        </p:nvSpPr>
        <p:spPr>
          <a:xfrm>
            <a:off x="7579965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8313898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2" name="Text Placeholder 39"/>
          <p:cNvSpPr>
            <a:spLocks noGrp="1"/>
          </p:cNvSpPr>
          <p:nvPr>
            <p:ph type="body" sz="quarter" idx="39" hasCustomPrompt="1"/>
          </p:nvPr>
        </p:nvSpPr>
        <p:spPr>
          <a:xfrm>
            <a:off x="6114145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73"/>
          <p:cNvSpPr>
            <a:spLocks noGrp="1"/>
          </p:cNvSpPr>
          <p:nvPr>
            <p:ph type="body" sz="quarter" idx="40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841897" algn="l"/>
              </a:tabLst>
            </a:pPr>
            <a:r>
              <a:rPr lang="en-US" sz="75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8" name="Rectangle 7"/>
          <p:cNvSpPr/>
          <p:nvPr/>
        </p:nvSpPr>
        <p:spPr>
          <a:xfrm>
            <a:off x="7128934" y="3071597"/>
            <a:ext cx="67197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841897" algn="l"/>
              </a:tabLst>
              <a:defRPr/>
            </a:pPr>
            <a:r>
              <a:rPr lang="en-US" sz="750" dirty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10769" y="4937876"/>
            <a:ext cx="495680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Distribution authorized to U.S. Government Agencies only. Other requests for this document shall be referred to DARPA Director’s Office.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322908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 rot="5400000">
            <a:off x="1952623" y="-1000123"/>
            <a:ext cx="4800602" cy="7143751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/>
            </a:lvl2pPr>
            <a:lvl3pPr marL="857250" indent="-171450">
              <a:buFont typeface="Arial" pitchFamily="34" charset="0"/>
              <a:buChar char="•"/>
              <a:defRPr sz="1050"/>
            </a:lvl3pPr>
            <a:lvl4pPr marL="1200150" indent="-171450">
              <a:buFont typeface="Arial" pitchFamily="34" charset="0"/>
              <a:buChar char="•"/>
              <a:defRPr sz="975"/>
            </a:lvl4pPr>
            <a:lvl5pPr marL="1543050" indent="-171450">
              <a:buFont typeface="Arial" pitchFamily="34" charset="0"/>
              <a:buChar char="•"/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5400000">
            <a:off x="-1835583" y="2421334"/>
            <a:ext cx="4160113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 rot="5400000">
            <a:off x="42535" y="4731870"/>
            <a:ext cx="397529" cy="29210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 rot="5400000">
            <a:off x="6749655" y="2687243"/>
            <a:ext cx="3893344" cy="676275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flipH="1">
            <a:off x="8266909" y="171450"/>
            <a:ext cx="1588" cy="4807744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2188" y="198653"/>
            <a:ext cx="814079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30694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2625" y="1092383"/>
            <a:ext cx="7772400" cy="342900"/>
          </a:xfrm>
        </p:spPr>
        <p:txBody>
          <a:bodyPr anchor="b" anchorCtr="0"/>
          <a:lstStyle>
            <a:lvl1pPr algn="ctr">
              <a:defRPr sz="18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5430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Click to add briefer names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381000" y="14847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81" y="3919621"/>
            <a:ext cx="1241441" cy="561915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375647" y="3037115"/>
            <a:ext cx="6393425" cy="54016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“Briefing prepared for”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740026" y="3592536"/>
            <a:ext cx="3657599" cy="242119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9966883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423206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</p:spPr>
        <p:txBody>
          <a:bodyPr/>
          <a:lstStyle>
            <a:lvl1pPr algn="ctr">
              <a:defRPr sz="165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23991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8058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</p:spPr>
        <p:txBody>
          <a:bodyPr/>
          <a:lstStyle>
            <a:lvl1pPr algn="ctr">
              <a:defRPr sz="165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239911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514598"/>
            <a:ext cx="7772400" cy="348854"/>
          </a:xfrm>
          <a:prstGeom prst="rect">
            <a:avLst/>
          </a:prstGeom>
        </p:spPr>
        <p:txBody>
          <a:bodyPr/>
          <a:lstStyle>
            <a:lvl1pPr algn="ctr"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6942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7225" y="3247029"/>
            <a:ext cx="7772400" cy="1096371"/>
          </a:xfrm>
        </p:spPr>
        <p:txBody>
          <a:bodyPr anchor="t"/>
          <a:lstStyle>
            <a:lvl1pPr algn="l">
              <a:defRPr sz="1800" b="1" baseline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3256362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9472" y="2215583"/>
            <a:ext cx="7772400" cy="1034654"/>
          </a:xfrm>
          <a:prstGeom prst="rect">
            <a:avLst/>
          </a:prstGeom>
        </p:spPr>
        <p:txBody>
          <a:bodyPr anchor="b"/>
          <a:lstStyle>
            <a:lvl1pPr algn="l"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3789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857250"/>
            <a:ext cx="8305800" cy="400050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/>
            </a:lvl2pPr>
            <a:lvl3pPr marL="857250" indent="-171450">
              <a:buFont typeface="Arial" pitchFamily="34" charset="0"/>
              <a:buChar char="•"/>
              <a:defRPr sz="1050"/>
            </a:lvl3pPr>
            <a:lvl4pPr marL="1200150" indent="-171450">
              <a:buFont typeface="Arial" pitchFamily="34" charset="0"/>
              <a:buChar char="•"/>
              <a:defRPr sz="975"/>
            </a:lvl4pPr>
            <a:lvl5pPr marL="1543050" indent="-171450">
              <a:buFont typeface="Arial" pitchFamily="34" charset="0"/>
              <a:buChar char="•"/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26378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339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Two_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83058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2686050"/>
            <a:ext cx="83058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1988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40386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8200" y="800100"/>
            <a:ext cx="40386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22425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36861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6096000" y="800100"/>
            <a:ext cx="2667000" cy="37147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13564"/>
            <a:ext cx="7140146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22513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Four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3" y="800100"/>
            <a:ext cx="4033159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5482" y="800100"/>
            <a:ext cx="4117523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4645478" y="2641146"/>
            <a:ext cx="4117523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454482" y="2647270"/>
            <a:ext cx="4033159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6687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Six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62643" y="2651353"/>
            <a:ext cx="2667000" cy="1769609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6090557" y="800100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6096000" y="2651353"/>
            <a:ext cx="2667000" cy="1769609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3282044" y="2653394"/>
            <a:ext cx="2667000" cy="177165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619250" y="113564"/>
            <a:ext cx="7143750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299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502397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4"/>
          </p:nvPr>
        </p:nvSpPr>
        <p:spPr>
          <a:xfrm>
            <a:off x="3535137" y="800100"/>
            <a:ext cx="5227864" cy="3608615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57250" indent="-171450">
              <a:buFont typeface="Arial" pitchFamily="34" charset="0"/>
              <a:buChar char="•"/>
              <a:defRPr sz="105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001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543050" indent="-171450">
              <a:buFont typeface="Arial" pitchFamily="34" charset="0"/>
              <a:buChar char="•"/>
              <a:defRPr sz="975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63567" y="1322617"/>
            <a:ext cx="2873601" cy="3086270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2" y="800100"/>
            <a:ext cx="2871107" cy="522515"/>
          </a:xfrm>
          <a:prstGeom prst="rect">
            <a:avLst/>
          </a:prstGeom>
        </p:spPr>
        <p:txBody>
          <a:bodyPr anchor="b"/>
          <a:lstStyle>
            <a:lvl1pPr algn="l">
              <a:defRPr sz="1500" b="1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381000" y="630076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13564"/>
            <a:ext cx="7140146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5403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clu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81328" y="4767264"/>
            <a:ext cx="6381344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3729432" y="2644408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www.darpa.mil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82" y="1898452"/>
            <a:ext cx="1770360" cy="8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6837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Y17_Staffer_Qu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PE: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4046" y="82570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PROJECT: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57427" y="82570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prstClr val="black"/>
                </a:solidFill>
              </a:rPr>
              <a:t>RDDS PG #: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80458" y="825709"/>
            <a:ext cx="744007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74" y="825709"/>
            <a:ext cx="50214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022599" y="825709"/>
            <a:ext cx="1040343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39980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72256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09850" y="825709"/>
            <a:ext cx="73152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09850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76244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42638" y="660528"/>
            <a:ext cx="731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algn="ctr"/>
            <a:r>
              <a:rPr lang="en-US" sz="750" dirty="0">
                <a:solidFill>
                  <a:prstClr val="black"/>
                </a:solidFill>
              </a:rPr>
              <a:t>FY15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841897" algn="l"/>
              </a:tabLst>
            </a:pPr>
            <a:r>
              <a:rPr lang="en-US" sz="75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8934" y="3071597"/>
            <a:ext cx="70403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841897" algn="l"/>
              </a:tabLst>
              <a:defRPr/>
            </a:pPr>
            <a:r>
              <a:rPr lang="en-US" sz="750" dirty="0">
                <a:solidFill>
                  <a:prstClr val="white"/>
                </a:solidFill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39"/>
          </p:nvPr>
        </p:nvSpPr>
        <p:spPr>
          <a:xfrm>
            <a:off x="8102430" y="4914900"/>
            <a:ext cx="762000" cy="2190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3" name="TextBox 22"/>
          <p:cNvSpPr txBox="1"/>
          <p:nvPr/>
        </p:nvSpPr>
        <p:spPr>
          <a:xfrm>
            <a:off x="1010769" y="4937876"/>
            <a:ext cx="543610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only. Other requests for this document shall be referred to DARPA Director’s Office.</a:t>
            </a:r>
          </a:p>
        </p:txBody>
      </p:sp>
    </p:spTree>
    <p:extLst>
      <p:ext uri="{BB962C8B-B14F-4D97-AF65-F5344CB8AC3E}">
        <p14:creationId xmlns:p14="http://schemas.microsoft.com/office/powerpoint/2010/main" val="1984144509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Y17_Staffer_Qu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73"/>
          <p:cNvSpPr>
            <a:spLocks noGrp="1"/>
          </p:cNvSpPr>
          <p:nvPr>
            <p:ph type="body" sz="quarter" idx="36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5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Placeholder 67"/>
          <p:cNvSpPr>
            <a:spLocks noGrp="1"/>
          </p:cNvSpPr>
          <p:nvPr>
            <p:ph type="body" sz="quarter" idx="34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80456" y="825709"/>
            <a:ext cx="1490472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402828" y="825709"/>
            <a:ext cx="124358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388380" y="825709"/>
            <a:ext cx="1040343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8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41551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9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83659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21253" y="840457"/>
            <a:ext cx="731520" cy="18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675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82270" y="832129"/>
            <a:ext cx="79255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PROJECT: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14741" y="832129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RDDS</a:t>
            </a:r>
            <a:r>
              <a:rPr lang="en-US" sz="750" baseline="0" dirty="0">
                <a:latin typeface="+mn-lt"/>
              </a:rPr>
              <a:t> PG #</a:t>
            </a:r>
            <a:r>
              <a:rPr lang="en-US" sz="750" dirty="0">
                <a:latin typeface="+mn-lt"/>
              </a:rPr>
              <a:t>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13898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75" dirty="0"/>
              <a:t>FY17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79596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75" dirty="0"/>
              <a:t>FY16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47954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75" dirty="0"/>
              <a:t>FY15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16434" y="497909"/>
            <a:ext cx="731520" cy="1731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75" dirty="0"/>
              <a:t>PROJECT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PE: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6836422" y="65618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7583659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 hasCustomPrompt="1"/>
          </p:nvPr>
        </p:nvSpPr>
        <p:spPr>
          <a:xfrm>
            <a:off x="8321253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0.000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0" hasCustomPrompt="1"/>
          </p:nvPr>
        </p:nvSpPr>
        <p:spPr>
          <a:xfrm>
            <a:off x="6093679" y="841461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1" hasCustomPrompt="1"/>
          </p:nvPr>
        </p:nvSpPr>
        <p:spPr>
          <a:xfrm>
            <a:off x="6093679" y="656016"/>
            <a:ext cx="731520" cy="171450"/>
          </a:xfrm>
          <a:prstGeom prst="rect">
            <a:avLst/>
          </a:prstGeom>
        </p:spPr>
        <p:txBody>
          <a:bodyPr/>
          <a:lstStyle>
            <a:lvl1pPr algn="ctr">
              <a:defRPr sz="675"/>
            </a:lvl1pPr>
            <a:lvl2pPr>
              <a:defRPr sz="675"/>
            </a:lvl2pPr>
            <a:lvl3pPr>
              <a:defRPr sz="675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tabLst>
                <a:tab pos="1841897" algn="l"/>
              </a:tabLst>
            </a:pPr>
            <a:r>
              <a:rPr lang="en-US" sz="750" baseline="0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8934" y="3071597"/>
            <a:ext cx="67197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41897" algn="l"/>
              </a:tabLst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10769" y="4937876"/>
            <a:ext cx="495680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Distribution authorized to U.S. Government Agencies only. Other requests</a:t>
            </a:r>
            <a:r>
              <a:rPr lang="en-US" sz="675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for this document shall be referred to DARPA Director’s Office.</a:t>
            </a:r>
            <a:endParaRPr lang="en-US" sz="675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6993092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Y17_Staffer_Qu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70"/>
          <p:cNvSpPr>
            <a:spLocks noGrp="1"/>
          </p:cNvSpPr>
          <p:nvPr>
            <p:ph type="body" sz="quarter" idx="49" hasCustomPrompt="1"/>
          </p:nvPr>
        </p:nvSpPr>
        <p:spPr>
          <a:xfrm>
            <a:off x="197156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(Give a broad overview of the program here)</a:t>
            </a:r>
          </a:p>
        </p:txBody>
      </p:sp>
      <p:sp>
        <p:nvSpPr>
          <p:cNvPr id="63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7135836" y="3247189"/>
            <a:ext cx="1965960" cy="1666494"/>
          </a:xfrm>
          <a:prstGeom prst="rect">
            <a:avLst/>
          </a:prstGeom>
        </p:spPr>
        <p:txBody>
          <a:bodyPr/>
          <a:lstStyle>
            <a:lvl1pPr marL="0" indent="0">
              <a:defRPr sz="750" baseline="0"/>
            </a:lvl1pPr>
          </a:lstStyle>
          <a:p>
            <a:pPr lvl="0"/>
            <a:r>
              <a:rPr lang="en-US" dirty="0"/>
              <a:t>(City, State)</a:t>
            </a:r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4689815" y="3247349"/>
            <a:ext cx="2439118" cy="1666494"/>
          </a:xfrm>
          <a:prstGeom prst="rect">
            <a:avLst/>
          </a:prstGeom>
        </p:spPr>
        <p:txBody>
          <a:bodyPr/>
          <a:lstStyle>
            <a:lvl1pPr marL="0" indent="0">
              <a:defRPr sz="750"/>
            </a:lvl1pPr>
          </a:lstStyle>
          <a:p>
            <a:pPr lvl="0"/>
            <a:r>
              <a:rPr lang="en-US" dirty="0"/>
              <a:t>(Just include primes)</a:t>
            </a:r>
          </a:p>
        </p:txBody>
      </p:sp>
      <p:sp>
        <p:nvSpPr>
          <p:cNvPr id="60" name="Text Placeholder 67"/>
          <p:cNvSpPr>
            <a:spLocks noGrp="1"/>
          </p:cNvSpPr>
          <p:nvPr>
            <p:ph type="body" sz="quarter" idx="43" hasCustomPrompt="1"/>
          </p:nvPr>
        </p:nvSpPr>
        <p:spPr>
          <a:xfrm>
            <a:off x="1612592" y="151170"/>
            <a:ext cx="6419088" cy="390906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Program Name (Acronym)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0" y="1016795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15266" y="843671"/>
            <a:ext cx="79255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PROJECT: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579" y="825709"/>
            <a:ext cx="6238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PE: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26415" y="836297"/>
            <a:ext cx="120491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+mn-lt"/>
              </a:rPr>
              <a:t>RDDS</a:t>
            </a:r>
            <a:r>
              <a:rPr lang="en-US" sz="750" baseline="0" dirty="0">
                <a:latin typeface="+mn-lt"/>
              </a:rPr>
              <a:t> PG #</a:t>
            </a:r>
            <a:r>
              <a:rPr lang="en-US" sz="750" dirty="0">
                <a:latin typeface="+mn-lt"/>
              </a:rPr>
              <a:t>: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73354" y="821549"/>
            <a:ext cx="2073278" cy="196208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>
            <a:lvl1pPr>
              <a:defRPr lang="en-US" sz="750" baseline="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826258" y="821549"/>
            <a:ext cx="172290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75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01142" y="828923"/>
            <a:ext cx="910222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750" dirty="0">
                <a:latin typeface="+mn-lt"/>
                <a:cs typeface="+mn-cs"/>
              </a:defRPr>
            </a:lvl1pPr>
          </a:lstStyle>
          <a:p>
            <a:pPr marL="0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-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6848323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7579596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8313898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31" hasCustomPrompt="1"/>
          </p:nvPr>
        </p:nvSpPr>
        <p:spPr>
          <a:xfrm>
            <a:off x="6848323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32" hasCustomPrompt="1"/>
          </p:nvPr>
        </p:nvSpPr>
        <p:spPr>
          <a:xfrm>
            <a:off x="7579596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43" name="Text Placeholder 39"/>
          <p:cNvSpPr>
            <a:spLocks noGrp="1"/>
          </p:cNvSpPr>
          <p:nvPr>
            <p:ph type="body" sz="quarter" idx="33" hasCustomPrompt="1"/>
          </p:nvPr>
        </p:nvSpPr>
        <p:spPr>
          <a:xfrm>
            <a:off x="8313898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13898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00" dirty="0"/>
              <a:t>FY17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79596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00" dirty="0"/>
              <a:t>FY16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48323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00" dirty="0"/>
              <a:t>FY15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14145" y="532440"/>
            <a:ext cx="731520" cy="120033"/>
          </a:xfrm>
          <a:prstGeom prst="rect">
            <a:avLst/>
          </a:prstGeom>
          <a:noFill/>
        </p:spPr>
        <p:txBody>
          <a:bodyPr wrap="square" lIns="68580" tIns="13716" rIns="68580" bIns="13716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pPr lvl="0" algn="ctr"/>
            <a:r>
              <a:rPr lang="en-US" sz="600" dirty="0"/>
              <a:t>PROJECT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6114145" y="888123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48" name="Text Placeholder 39"/>
          <p:cNvSpPr>
            <a:spLocks noGrp="1"/>
          </p:cNvSpPr>
          <p:nvPr>
            <p:ph type="body" sz="quarter" idx="35" hasCustomPrompt="1"/>
          </p:nvPr>
        </p:nvSpPr>
        <p:spPr>
          <a:xfrm>
            <a:off x="6114145" y="765729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0114" y="102239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OVERVIEW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1174" y="1024022"/>
            <a:ext cx="2714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PROGRAM STATUS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986" y="2882898"/>
            <a:ext cx="4002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CAPABILITY OBJECTIVE/GOAL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4" y="97656"/>
            <a:ext cx="1085438" cy="49130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 bwMode="auto">
          <a:xfrm>
            <a:off x="0" y="2869406"/>
            <a:ext cx="9144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4572000" y="1016794"/>
            <a:ext cx="0" cy="380285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141092" y="2882898"/>
            <a:ext cx="1614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PERFORMERS</a:t>
            </a:r>
          </a:p>
        </p:txBody>
      </p:sp>
      <p:sp>
        <p:nvSpPr>
          <p:cNvPr id="49" name="Text Placeholder 39"/>
          <p:cNvSpPr>
            <a:spLocks noGrp="1"/>
          </p:cNvSpPr>
          <p:nvPr>
            <p:ph type="body" sz="quarter" idx="36" hasCustomPrompt="1"/>
          </p:nvPr>
        </p:nvSpPr>
        <p:spPr>
          <a:xfrm>
            <a:off x="6848323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0" name="Text Placeholder 39"/>
          <p:cNvSpPr>
            <a:spLocks noGrp="1"/>
          </p:cNvSpPr>
          <p:nvPr>
            <p:ph type="body" sz="quarter" idx="37" hasCustomPrompt="1"/>
          </p:nvPr>
        </p:nvSpPr>
        <p:spPr>
          <a:xfrm>
            <a:off x="7579965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8313898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0.000</a:t>
            </a:r>
          </a:p>
        </p:txBody>
      </p:sp>
      <p:sp>
        <p:nvSpPr>
          <p:cNvPr id="52" name="Text Placeholder 39"/>
          <p:cNvSpPr>
            <a:spLocks noGrp="1"/>
          </p:cNvSpPr>
          <p:nvPr>
            <p:ph type="body" sz="quarter" idx="39" hasCustomPrompt="1"/>
          </p:nvPr>
        </p:nvSpPr>
        <p:spPr>
          <a:xfrm>
            <a:off x="6114145" y="636856"/>
            <a:ext cx="731520" cy="120033"/>
          </a:xfrm>
          <a:prstGeom prst="rect">
            <a:avLst/>
          </a:prstGeom>
          <a:noFill/>
        </p:spPr>
        <p:txBody>
          <a:bodyPr wrap="square" lIns="91440" tIns="18288" rIns="91440" bIns="18288" rtlCol="0">
            <a:spAutoFit/>
          </a:bodyPr>
          <a:lstStyle>
            <a:lvl1pPr algn="ctr">
              <a:defRPr lang="en-US" sz="600" dirty="0">
                <a:latin typeface="+mn-lt"/>
                <a:cs typeface="+mn-cs"/>
              </a:defRPr>
            </a:lvl1pPr>
          </a:lstStyle>
          <a:p>
            <a:pPr marL="0" lvl="0"/>
            <a:r>
              <a:rPr lang="en-US" dirty="0"/>
              <a:t>-</a:t>
            </a:r>
          </a:p>
        </p:txBody>
      </p:sp>
      <p:sp>
        <p:nvSpPr>
          <p:cNvPr id="57" name="Text Placeholder 73"/>
          <p:cNvSpPr>
            <a:spLocks noGrp="1"/>
          </p:cNvSpPr>
          <p:nvPr>
            <p:ph type="body" sz="quarter" idx="40" hasCustomPrompt="1"/>
          </p:nvPr>
        </p:nvSpPr>
        <p:spPr>
          <a:xfrm>
            <a:off x="197156" y="3058268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(What are you trying to accomplish and what is the desired end state)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705245" y="1194470"/>
            <a:ext cx="4288536" cy="1618488"/>
          </a:xfrm>
          <a:prstGeom prst="rect">
            <a:avLst/>
          </a:prstGeom>
        </p:spPr>
        <p:txBody>
          <a:bodyPr/>
          <a:lstStyle>
            <a:lvl1pPr marL="0" indent="0">
              <a:defRPr sz="900" baseline="0"/>
            </a:lvl1pPr>
          </a:lstStyle>
          <a:p>
            <a:pPr lvl="0"/>
            <a:r>
              <a:rPr lang="en-US" dirty="0"/>
              <a:t>Upcoming Key Decisions: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Transition: (Define stages of transition – 6.1, 6.2, 6.3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Technical Risk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84412" y="3077947"/>
            <a:ext cx="4407408" cy="171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tabLst>
                <a:tab pos="1841897" algn="l"/>
              </a:tabLst>
            </a:pPr>
            <a:r>
              <a:rPr lang="en-US" sz="750" baseline="0" dirty="0">
                <a:latin typeface="Tahoma" pitchFamily="34" charset="0"/>
                <a:ea typeface="Tahoma" pitchFamily="34" charset="0"/>
                <a:cs typeface="Tahoma" pitchFamily="34" charset="0"/>
              </a:rPr>
              <a:t>PERFORMER:	</a:t>
            </a:r>
          </a:p>
        </p:txBody>
      </p:sp>
      <p:sp>
        <p:nvSpPr>
          <p:cNvPr id="8" name="Rectangle 7"/>
          <p:cNvSpPr/>
          <p:nvPr/>
        </p:nvSpPr>
        <p:spPr>
          <a:xfrm>
            <a:off x="7128934" y="3071597"/>
            <a:ext cx="67197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41897" algn="l"/>
              </a:tabLst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LOCATION: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10769" y="4937876"/>
            <a:ext cx="495680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Distribution authorized to U.S. Government Agencies only. Other requests</a:t>
            </a:r>
            <a:r>
              <a:rPr lang="en-US" sz="675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for this document shall be referred to DARPA Director’s Office.</a:t>
            </a:r>
            <a:endParaRPr lang="en-US" sz="675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579685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and_Content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 rot="5400000">
            <a:off x="1952623" y="-1000123"/>
            <a:ext cx="4800602" cy="7143751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/>
            </a:lvl2pPr>
            <a:lvl3pPr marL="857250" indent="-171450">
              <a:buFont typeface="Arial" pitchFamily="34" charset="0"/>
              <a:buChar char="•"/>
              <a:defRPr sz="1050"/>
            </a:lvl3pPr>
            <a:lvl4pPr marL="1200150" indent="-171450">
              <a:buFont typeface="Arial" pitchFamily="34" charset="0"/>
              <a:buChar char="•"/>
              <a:defRPr sz="975"/>
            </a:lvl4pPr>
            <a:lvl5pPr marL="1543050" indent="-171450">
              <a:buFont typeface="Arial" pitchFamily="34" charset="0"/>
              <a:buChar char="•"/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5400000">
            <a:off x="-1835583" y="2421334"/>
            <a:ext cx="4160113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 "A" (Approved for Public Release, Distribution Unlimited)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 rot="5400000">
            <a:off x="42535" y="4731870"/>
            <a:ext cx="397529" cy="29210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 rot="5400000">
            <a:off x="6749655" y="2687243"/>
            <a:ext cx="3893344" cy="676275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flipH="1">
            <a:off x="8266909" y="171450"/>
            <a:ext cx="1588" cy="4807744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2188" y="198653"/>
            <a:ext cx="814079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13221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6070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2445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45963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74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844877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8696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1000125"/>
            <a:ext cx="8229600" cy="3086100"/>
          </a:xfrm>
        </p:spPr>
        <p:txBody>
          <a:bodyPr/>
          <a:lstStyle>
            <a:lvl1pPr marL="0" marR="0" indent="0" algn="l" defTabSz="51435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dirty="0"/>
              <a:t>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047940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385558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6510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6245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3943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9359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03516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870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42307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628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09212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32333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5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371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8271B33-848D-46EA-961A-1D1AC9AA6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17145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stile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C6ED4B1-12B8-4C2D-A477-EC666C56A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00125"/>
            <a:ext cx="820668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dirty="0"/>
              <a:t>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 Fare </a:t>
            </a:r>
            <a:r>
              <a:rPr lang="it-IT" altLang="it-IT" dirty="0" err="1"/>
              <a:t>lic</a:t>
            </a:r>
            <a:r>
              <a:rPr lang="it-IT" altLang="it-IT" dirty="0"/>
              <a:t> per modificare gli stili del testo dello schema</a:t>
            </a:r>
          </a:p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 dirty="0"/>
          </a:p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 dirty="0"/>
          </a:p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altLang="it-IT" dirty="0"/>
          </a:p>
          <a:p>
            <a:pPr lvl="0"/>
            <a:endParaRPr lang="it-IT" altLang="it-IT" dirty="0"/>
          </a:p>
        </p:txBody>
      </p:sp>
      <p:sp>
        <p:nvSpPr>
          <p:cNvPr id="2053" name="Line 5">
            <a:extLst>
              <a:ext uri="{FF2B5EF4-FFF2-40B4-BE49-F238E27FC236}">
                <a16:creationId xmlns:a16="http://schemas.microsoft.com/office/drawing/2014/main" id="{B4F33526-2A81-4CDC-A3D6-513098DC3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574" y="685800"/>
            <a:ext cx="8406426" cy="0"/>
          </a:xfrm>
          <a:prstGeom prst="line">
            <a:avLst/>
          </a:prstGeom>
          <a:noFill/>
          <a:ln w="9525">
            <a:solidFill>
              <a:srgbClr val="1721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 sz="135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BD5AAC-4B8B-4E67-A6F1-ED7214A054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838" y="213"/>
            <a:ext cx="448019" cy="51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8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575" b="1">
          <a:solidFill>
            <a:srgbClr val="071B50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marL="0" marR="0" indent="0" algn="l" defTabSz="514350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Tx/>
        <a:buSzTx/>
        <a:buFontTx/>
        <a:buNone/>
        <a:tabLst/>
        <a:defRPr sz="135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257175" indent="0" algn="l" rtl="0" eaLnBrk="1" fontAlgn="base" hangingPunct="1">
        <a:spcBef>
          <a:spcPct val="20000"/>
        </a:spcBef>
        <a:spcAft>
          <a:spcPct val="0"/>
        </a:spcAft>
        <a:buNone/>
        <a:defRPr sz="1125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2pPr>
      <a:lvl3pPr marL="514350" indent="0" algn="l" rtl="0" eaLnBrk="1" fontAlgn="base" hangingPunct="1">
        <a:spcBef>
          <a:spcPct val="20000"/>
        </a:spcBef>
        <a:spcAft>
          <a:spcPct val="0"/>
        </a:spcAft>
        <a:buNone/>
        <a:defRPr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3pPr>
      <a:lvl4pPr marL="771525" indent="0" algn="l" rtl="0" eaLnBrk="1" fontAlgn="base" hangingPunct="1">
        <a:spcBef>
          <a:spcPct val="20000"/>
        </a:spcBef>
        <a:spcAft>
          <a:spcPct val="0"/>
        </a:spcAft>
        <a:buNone/>
        <a:defRPr sz="9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4pPr>
      <a:lvl5pPr marL="1028700" indent="0" algn="l" rtl="0" eaLnBrk="1" fontAlgn="base" hangingPunct="1">
        <a:spcBef>
          <a:spcPct val="20000"/>
        </a:spcBef>
        <a:spcAft>
          <a:spcPct val="0"/>
        </a:spcAft>
        <a:buNone/>
        <a:defRPr sz="900">
          <a:solidFill>
            <a:srgbClr val="424242"/>
          </a:solidFill>
          <a:latin typeface="Verdana" panose="020B0604030504040204" pitchFamily="34" charset="0"/>
          <a:ea typeface="Verdana" panose="020B0604030504040204" pitchFamily="34" charset="0"/>
        </a:defRPr>
      </a:lvl5pPr>
      <a:lvl6pPr marL="1414463" indent="-128588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rgbClr val="424242"/>
          </a:solidFill>
          <a:latin typeface="+mn-lt"/>
          <a:ea typeface="+mn-ea"/>
        </a:defRPr>
      </a:lvl6pPr>
      <a:lvl7pPr marL="1671638" indent="-128588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rgbClr val="424242"/>
          </a:solidFill>
          <a:latin typeface="+mn-lt"/>
          <a:ea typeface="+mn-ea"/>
        </a:defRPr>
      </a:lvl7pPr>
      <a:lvl8pPr marL="1928813" indent="-128588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rgbClr val="424242"/>
          </a:solidFill>
          <a:latin typeface="+mn-lt"/>
          <a:ea typeface="+mn-ea"/>
        </a:defRPr>
      </a:lvl8pPr>
      <a:lvl9pPr marL="2185988" indent="-128588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rgbClr val="42424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cletoLAB/DataAnalysisR/tree/main/Rcode_clinicalDataN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ictcf.biocuckoo.cn/HUST-19.php" TargetMode="Externa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541957" y="320390"/>
            <a:ext cx="8222100" cy="20332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75000"/>
                  </a:schemeClr>
                </a:solidFill>
              </a:rPr>
              <a:t>Explainable Machine Learning for Early Assessment of COVID-19 Risk Prediction in Emergency Departments</a:t>
            </a:r>
            <a:endParaRPr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854913" y="2571750"/>
            <a:ext cx="7596188" cy="2033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Casiraghi, D. Malchiodi, G. Trucco, M. Frasca, L. Cappelletti,</a:t>
            </a:r>
            <a:br>
              <a:rPr lang="en" dirty="0"/>
            </a:br>
            <a:r>
              <a:rPr lang="en" dirty="0"/>
              <a:t>T. Fontana, A. A. Esposito, E. Avola, A. Jachetti, J. Reese, A. Rizzi, P. N. Robinson, and G. Valentini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6134279" y="234245"/>
            <a:ext cx="2808000" cy="560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THE Dataset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647761" y="794455"/>
            <a:ext cx="7689619" cy="3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endParaRPr lang="en" dirty="0">
              <a:solidFill>
                <a:schemeClr val="tx2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endParaRPr lang="en" dirty="0">
              <a:solidFill>
                <a:schemeClr val="tx2"/>
              </a:solidFill>
            </a:endParaRPr>
          </a:p>
          <a:p>
            <a:pPr marL="5715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195;p21">
            <a:extLst>
              <a:ext uri="{FF2B5EF4-FFF2-40B4-BE49-F238E27FC236}">
                <a16:creationId xmlns:a16="http://schemas.microsoft.com/office/drawing/2014/main" id="{74D4E3F7-1EEF-4A99-824B-D22388FE3B9E}"/>
              </a:ext>
            </a:extLst>
          </p:cNvPr>
          <p:cNvSpPr txBox="1">
            <a:spLocks/>
          </p:cNvSpPr>
          <p:nvPr/>
        </p:nvSpPr>
        <p:spPr bwMode="auto">
          <a:xfrm>
            <a:off x="350017" y="271388"/>
            <a:ext cx="7987363" cy="39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51435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57175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125"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51435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771525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10287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42424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rgbClr val="424242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rgbClr val="424242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rgbClr val="424242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rgbClr val="424242"/>
                </a:solidFill>
                <a:latin typeface="+mn-lt"/>
                <a:ea typeface="+mn-ea"/>
              </a:defRPr>
            </a:lvl9pPr>
          </a:lstStyle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207+94 adult men and women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Age: 61±1 years [23–95]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Days with symptoms: 7±0 [1–30]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Symptoms [fever, cough, etc.]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Clinical history, comorbidities [cancer, asthma, etc.]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Laboratory measurement [</a:t>
            </a:r>
            <a:r>
              <a:rPr lang="en-US" sz="1100" b="1" strike="sngStrike" kern="0" dirty="0"/>
              <a:t>LDH</a:t>
            </a:r>
            <a:r>
              <a:rPr lang="en-US" sz="1100" b="1" kern="0" dirty="0"/>
              <a:t>, </a:t>
            </a:r>
            <a:r>
              <a:rPr lang="en-US" sz="1100" b="1" strike="sngStrike" kern="0" dirty="0"/>
              <a:t>AST</a:t>
            </a:r>
            <a:r>
              <a:rPr lang="en-US" sz="1100" kern="0" dirty="0"/>
              <a:t>, white blood cell count, red blood cell count, Lymphocytes, CRP, </a:t>
            </a:r>
            <a:r>
              <a:rPr lang="en-US" sz="1100" kern="0" dirty="0" err="1"/>
              <a:t>Haemoglobin</a:t>
            </a:r>
            <a:r>
              <a:rPr lang="en-US" sz="1100" kern="0" dirty="0"/>
              <a:t>, </a:t>
            </a:r>
            <a:r>
              <a:rPr lang="en-US" sz="1100" kern="0" dirty="0" err="1"/>
              <a:t>Haematocrit</a:t>
            </a:r>
            <a:r>
              <a:rPr lang="en-US" sz="1100" kern="0" dirty="0"/>
              <a:t>]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Saturation/oxygen value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CRX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Tx/>
              <a:buChar char="●"/>
            </a:pPr>
            <a:r>
              <a:rPr lang="en-US" sz="1100" kern="0" dirty="0"/>
              <a:t>Age, 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52BFA-4F37-43FC-ACE1-12A4EE3DC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60"/>
          <a:stretch/>
        </p:blipFill>
        <p:spPr>
          <a:xfrm>
            <a:off x="1004887" y="3106967"/>
            <a:ext cx="7291388" cy="18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79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381000"/>
            <a:ext cx="6496050" cy="4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52400"/>
            <a:ext cx="6496049" cy="21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2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>
            <a:spLocks noGrp="1"/>
          </p:cNvSpPr>
          <p:nvPr>
            <p:ph type="body" idx="4294967295"/>
          </p:nvPr>
        </p:nvSpPr>
        <p:spPr>
          <a:xfrm>
            <a:off x="0" y="3678238"/>
            <a:ext cx="4176713" cy="1108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CXR used as a first-line triage tool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sensitive in early stage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burden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4294967295"/>
          </p:nvPr>
        </p:nvSpPr>
        <p:spPr>
          <a:xfrm>
            <a:off x="4967288" y="3678238"/>
            <a:ext cx="4176712" cy="1108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Indices 1: experienced radiologists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Indices 2: Covid-Net DNN</a:t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442925" y="2478875"/>
            <a:ext cx="1807200" cy="878700"/>
          </a:xfrm>
          <a:prstGeom prst="roundRect">
            <a:avLst>
              <a:gd name="adj" fmla="val 16667"/>
            </a:avLst>
          </a:prstGeom>
          <a:solidFill>
            <a:srgbClr val="0A5597">
              <a:alpha val="26970"/>
            </a:srgbClr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639555" y="128642"/>
            <a:ext cx="3988073" cy="53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Missing data patterns</a:t>
            </a:r>
            <a:endParaRPr sz="1800" dirty="0"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431378" y="1143119"/>
            <a:ext cx="41532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 dirty="0"/>
              <a:t>No high correlation among patterns</a:t>
            </a:r>
            <a:endParaRPr sz="12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 dirty="0"/>
              <a:t>Independence of missing/observed proportions</a:t>
            </a:r>
            <a:endParaRPr sz="12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 dirty="0"/>
              <a:t>No significant difference between distributions of other attributes</a:t>
            </a:r>
            <a:br>
              <a:rPr lang="en" sz="1200" dirty="0"/>
            </a:br>
            <a:r>
              <a:rPr lang="en" sz="1200" dirty="0"/>
              <a:t>corresponding to observed and missing values</a:t>
            </a:r>
            <a:endParaRPr sz="12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 dirty="0"/>
              <a:t>Thus, no MNAR</a:t>
            </a:r>
            <a:endParaRPr sz="1200" dirty="0"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400" y="609600"/>
            <a:ext cx="4615200" cy="39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708938" y="168636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MAR or MCAR?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1"/>
          </p:nvPr>
        </p:nvSpPr>
        <p:spPr>
          <a:xfrm>
            <a:off x="818475" y="1172150"/>
            <a:ext cx="6982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400" dirty="0"/>
              <a:t>Jamshidian and Jalal test (homoscedasticity test for data having identical missingness patterns is a proxy for MCAR)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400" dirty="0"/>
              <a:t>Homoscedasticity tested using Hawkins test for complete datasets</a:t>
            </a:r>
            <a:endParaRPr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"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400" dirty="0"/>
              <a:t>Completeness obtained after distFree imputation (only assuming independence)</a:t>
            </a:r>
            <a:endParaRPr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" sz="14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400" dirty="0"/>
              <a:t>Result: MCAR</a:t>
            </a:r>
            <a:endParaRPr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675600" y="-49406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Missing data imputation</a:t>
            </a:r>
            <a:endParaRPr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675600" y="871064"/>
            <a:ext cx="8222100" cy="3629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Multiple Imputation by Chained Equations</a:t>
            </a:r>
            <a:endParaRPr sz="14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Each variable cyclically predicted from remaining ones (+randomness source)</a:t>
            </a:r>
            <a:endParaRPr sz="14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Several “donor” predictions relying on Predictive Mean Matching (micePMM) or Random Forests (</a:t>
            </a:r>
            <a:r>
              <a:rPr lang="en" sz="1400" b="1" dirty="0"/>
              <a:t>miceRF</a:t>
            </a:r>
            <a:r>
              <a:rPr lang="en" sz="1400" dirty="0"/>
              <a:t>), imputation selected among donors</a:t>
            </a:r>
            <a:endParaRPr sz="14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Prediction cycles repeated several times 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b="1" dirty="0"/>
              <a:t>missForest</a:t>
            </a:r>
            <a:endParaRPr sz="1400" b="1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Repeatedly train RFs to predict one variable from remaining</a:t>
            </a:r>
            <a:br>
              <a:rPr lang="en" sz="1400" dirty="0"/>
            </a:br>
            <a:r>
              <a:rPr lang="en" sz="1400" dirty="0"/>
              <a:t>ones (only one hyperparameter, no distributional assumptions)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distFree</a:t>
            </a:r>
            <a:endParaRPr sz="14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Imputation via ML linear predictors + random errors</a:t>
            </a:r>
            <a:endParaRPr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666601" y="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75000"/>
                  </a:schemeClr>
                </a:solidFill>
              </a:rPr>
              <a:t>B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" sz="2400" b="1" dirty="0">
                <a:solidFill>
                  <a:schemeClr val="accent3">
                    <a:lumMod val="75000"/>
                  </a:schemeClr>
                </a:solidFill>
              </a:rPr>
              <a:t>ruta Feature selection</a:t>
            </a:r>
            <a:endParaRPr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1"/>
          </p:nvPr>
        </p:nvSpPr>
        <p:spPr>
          <a:xfrm>
            <a:off x="718023" y="975756"/>
            <a:ext cx="7161954" cy="3524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Add </a:t>
            </a:r>
            <a:r>
              <a:rPr lang="en" sz="1800"/>
              <a:t>shadow = fake features </a:t>
            </a:r>
            <a:r>
              <a:rPr lang="en" sz="1800" dirty="0"/>
              <a:t>(random permutation of each original feature)</a:t>
            </a:r>
          </a:p>
          <a:p>
            <a:pPr lvl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sz="18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Train RF, retain/discard original features which resulted as </a:t>
            </a:r>
            <a:r>
              <a:rPr lang="en" sz="1600" b="1" i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important</a:t>
            </a:r>
            <a:r>
              <a:rPr lang="en" sz="1800" dirty="0"/>
              <a:t> for a statistically significant number of times, set remaining features as tentative</a:t>
            </a:r>
            <a:endParaRPr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1294A3-015C-4874-B9A3-5CAEB35C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31" y="0"/>
            <a:ext cx="4447257" cy="5143500"/>
          </a:xfrm>
          <a:prstGeom prst="rect">
            <a:avLst/>
          </a:prstGeom>
        </p:spPr>
      </p:pic>
      <p:sp>
        <p:nvSpPr>
          <p:cNvPr id="9" name="Google Shape;244;p27">
            <a:extLst>
              <a:ext uri="{FF2B5EF4-FFF2-40B4-BE49-F238E27FC236}">
                <a16:creationId xmlns:a16="http://schemas.microsoft.com/office/drawing/2014/main" id="{05AEB371-8726-4B80-BCBC-261F173DD8A8}"/>
              </a:ext>
            </a:extLst>
          </p:cNvPr>
          <p:cNvSpPr txBox="1">
            <a:spLocks/>
          </p:cNvSpPr>
          <p:nvPr/>
        </p:nvSpPr>
        <p:spPr>
          <a:xfrm>
            <a:off x="27813" y="1309903"/>
            <a:ext cx="2011247" cy="767700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z="1800" b="1">
                <a:solidFill>
                  <a:schemeClr val="accent3">
                    <a:lumMod val="75000"/>
                  </a:schemeClr>
                </a:solidFill>
              </a:rPr>
              <a:t>Boruta Feature selection</a:t>
            </a:r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61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27813" y="1309903"/>
            <a:ext cx="2011247" cy="7677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>
                    <a:lumMod val="75000"/>
                  </a:schemeClr>
                </a:solidFill>
              </a:rPr>
              <a:t>B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" sz="1800" b="1" dirty="0">
                <a:solidFill>
                  <a:schemeClr val="accent3">
                    <a:lumMod val="75000"/>
                  </a:schemeClr>
                </a:solidFill>
              </a:rPr>
              <a:t>ruta Feature selection</a:t>
            </a:r>
            <a:endParaRPr sz="1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9DBF31-B963-4A1B-8E43-30FF4F6E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006" y="0"/>
            <a:ext cx="5031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92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6001EC-72F0-44A6-8B2C-E22D8662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01" y="0"/>
            <a:ext cx="4892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4957"/>
          <a:stretch/>
        </p:blipFill>
        <p:spPr>
          <a:xfrm>
            <a:off x="766762" y="114350"/>
            <a:ext cx="7114530" cy="459884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 rot="5400000">
            <a:off x="5880750" y="2379050"/>
            <a:ext cx="465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DOI 10.1109/ACCESS.2020.3034032</a:t>
            </a:r>
            <a:endParaRPr sz="2000"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9196-DEEE-4377-B007-22713565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17" y="233965"/>
            <a:ext cx="4543489" cy="767700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How to solve the “tentative” drama?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13A42-9993-485D-A8EF-1EF1CA3AD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0854" y="1045379"/>
            <a:ext cx="7082291" cy="3052741"/>
          </a:xfrm>
        </p:spPr>
        <p:txBody>
          <a:bodyPr/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Use internal </a:t>
            </a:r>
            <a:r>
              <a:rPr lang="en-US" sz="1600" b="1" dirty="0" err="1"/>
              <a:t>k</a:t>
            </a:r>
            <a:r>
              <a:rPr lang="en-US" sz="1600" b="1" baseline="-25000" dirty="0" err="1"/>
              <a:t>RF_ext</a:t>
            </a:r>
            <a:r>
              <a:rPr lang="en-US" sz="1600" dirty="0"/>
              <a:t>-fold cross-validation</a:t>
            </a: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For each fold j in 1 …  </a:t>
            </a:r>
            <a:r>
              <a:rPr lang="en-US" sz="1600" b="1" dirty="0" err="1"/>
              <a:t>k</a:t>
            </a:r>
            <a:r>
              <a:rPr lang="en-US" sz="1600" b="1" baseline="-25000" dirty="0" err="1"/>
              <a:t>RFext</a:t>
            </a:r>
            <a:r>
              <a:rPr lang="en-US" sz="1600" b="1" baseline="-25000" dirty="0"/>
              <a:t> </a:t>
            </a:r>
            <a:endParaRPr lang="en-US" sz="1600" dirty="0"/>
          </a:p>
          <a:p>
            <a:pPr lvl="1">
              <a:lnSpc>
                <a:spcPct val="2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Run  </a:t>
            </a:r>
            <a:r>
              <a:rPr lang="en-US" sz="1600" b="1" dirty="0" err="1"/>
              <a:t>k</a:t>
            </a:r>
            <a:r>
              <a:rPr lang="en-US" sz="1600" b="1" baseline="-25000" dirty="0" err="1"/>
              <a:t>B_int</a:t>
            </a:r>
            <a:r>
              <a:rPr lang="en-US" sz="1600" dirty="0"/>
              <a:t> times* Boruta and keep features judged as selected or tentative for &gt; </a:t>
            </a:r>
            <a:r>
              <a:rPr lang="en-US" sz="1600" b="1" dirty="0"/>
              <a:t>k</a:t>
            </a:r>
            <a:r>
              <a:rPr lang="en-US" sz="1600" b="1" baseline="-25000" dirty="0"/>
              <a:t>B-int</a:t>
            </a:r>
            <a:r>
              <a:rPr lang="en-US" sz="1600" dirty="0"/>
              <a:t>/2 times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Train a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rebalanced</a:t>
            </a:r>
            <a:r>
              <a:rPr lang="en-US" sz="1600" dirty="0"/>
              <a:t> RF on selected features and measure feature importance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keep </a:t>
            </a:r>
            <a:r>
              <a:rPr lang="en-US" sz="1600" b="1" i="1" dirty="0"/>
              <a:t>most important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70454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748969" y="35047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Risk prediction: Random Forest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1"/>
          </p:nvPr>
        </p:nvSpPr>
        <p:spPr>
          <a:xfrm>
            <a:off x="799213" y="1329502"/>
            <a:ext cx="7388023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Hyper-parameters: n. of trees (fixed after preliminary grid search), n. of variables per split (greedy search), min. size of leaves (fixed following clinical experts advice)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Class imbalance dealt via tailored bootstrap sampling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Model assessment in a 10-fold CV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Importance of predictors normalized in each fold, followed by averaging</a:t>
            </a:r>
            <a:endParaRPr sz="1800" dirty="0"/>
          </a:p>
        </p:txBody>
      </p:sp>
      <p:grpSp>
        <p:nvGrpSpPr>
          <p:cNvPr id="255" name="Google Shape;255;p28"/>
          <p:cNvGrpSpPr/>
          <p:nvPr/>
        </p:nvGrpSpPr>
        <p:grpSpPr>
          <a:xfrm>
            <a:off x="8049975" y="4429690"/>
            <a:ext cx="840131" cy="541411"/>
            <a:chOff x="7877716" y="334302"/>
            <a:chExt cx="840131" cy="541411"/>
          </a:xfrm>
          <a:solidFill>
            <a:schemeClr val="accent5">
              <a:lumMod val="40000"/>
              <a:lumOff val="60000"/>
            </a:schemeClr>
          </a:solidFill>
        </p:grpSpPr>
        <p:grpSp>
          <p:nvGrpSpPr>
            <p:cNvPr id="256" name="Google Shape;256;p28"/>
            <p:cNvGrpSpPr/>
            <p:nvPr/>
          </p:nvGrpSpPr>
          <p:grpSpPr>
            <a:xfrm>
              <a:off x="7877716" y="334302"/>
              <a:ext cx="411506" cy="236611"/>
              <a:chOff x="7877175" y="334325"/>
              <a:chExt cx="671738" cy="385800"/>
            </a:xfrm>
            <a:grpFill/>
          </p:grpSpPr>
          <p:sp>
            <p:nvSpPr>
              <p:cNvPr id="257" name="Google Shape;257;p28"/>
              <p:cNvSpPr/>
              <p:nvPr/>
            </p:nvSpPr>
            <p:spPr>
              <a:xfrm>
                <a:off x="8134350" y="3343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7958138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8315325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787717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804386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823912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840581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4" name="Google Shape;264;p28"/>
              <p:cNvCxnSpPr>
                <a:stCxn id="257" idx="2"/>
                <a:endCxn id="258" idx="0"/>
              </p:cNvCxnSpPr>
              <p:nvPr/>
            </p:nvCxnSpPr>
            <p:spPr>
              <a:xfrm rot="5400000">
                <a:off x="8082150" y="362975"/>
                <a:ext cx="71400" cy="1761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28"/>
              <p:cNvCxnSpPr>
                <a:stCxn id="259" idx="0"/>
                <a:endCxn id="257" idx="2"/>
              </p:cNvCxnSpPr>
              <p:nvPr/>
            </p:nvCxnSpPr>
            <p:spPr>
              <a:xfrm rot="5400000" flipH="1">
                <a:off x="8260725" y="360575"/>
                <a:ext cx="71400" cy="1809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28"/>
              <p:cNvCxnSpPr>
                <a:stCxn id="260" idx="0"/>
                <a:endCxn id="258" idx="2"/>
              </p:cNvCxnSpPr>
              <p:nvPr/>
            </p:nvCxnSpPr>
            <p:spPr>
              <a:xfrm rot="-5400000">
                <a:off x="7953525" y="562925"/>
                <a:ext cx="71400" cy="81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28"/>
              <p:cNvCxnSpPr>
                <a:stCxn id="261" idx="0"/>
                <a:endCxn id="258" idx="2"/>
              </p:cNvCxnSpPr>
              <p:nvPr/>
            </p:nvCxnSpPr>
            <p:spPr>
              <a:xfrm rot="5400000" flipH="1">
                <a:off x="8036813" y="560525"/>
                <a:ext cx="71400" cy="858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28"/>
              <p:cNvCxnSpPr>
                <a:stCxn id="263" idx="0"/>
                <a:endCxn id="259" idx="2"/>
              </p:cNvCxnSpPr>
              <p:nvPr/>
            </p:nvCxnSpPr>
            <p:spPr>
              <a:xfrm rot="5400000" flipH="1">
                <a:off x="8396363" y="558125"/>
                <a:ext cx="71400" cy="906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0" name="Google Shape;270;p28"/>
            <p:cNvGrpSpPr/>
            <p:nvPr/>
          </p:nvGrpSpPr>
          <p:grpSpPr>
            <a:xfrm>
              <a:off x="8306341" y="334302"/>
              <a:ext cx="411506" cy="236611"/>
              <a:chOff x="7877175" y="334325"/>
              <a:chExt cx="671738" cy="385800"/>
            </a:xfrm>
            <a:grpFill/>
          </p:grpSpPr>
          <p:sp>
            <p:nvSpPr>
              <p:cNvPr id="271" name="Google Shape;271;p28"/>
              <p:cNvSpPr/>
              <p:nvPr/>
            </p:nvSpPr>
            <p:spPr>
              <a:xfrm>
                <a:off x="8134350" y="3343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8"/>
              <p:cNvSpPr/>
              <p:nvPr/>
            </p:nvSpPr>
            <p:spPr>
              <a:xfrm>
                <a:off x="7958138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8"/>
              <p:cNvSpPr/>
              <p:nvPr/>
            </p:nvSpPr>
            <p:spPr>
              <a:xfrm>
                <a:off x="8315325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8"/>
              <p:cNvSpPr/>
              <p:nvPr/>
            </p:nvSpPr>
            <p:spPr>
              <a:xfrm>
                <a:off x="787717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8"/>
              <p:cNvSpPr/>
              <p:nvPr/>
            </p:nvSpPr>
            <p:spPr>
              <a:xfrm>
                <a:off x="804386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823912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840581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28"/>
              <p:cNvCxnSpPr>
                <a:stCxn id="271" idx="2"/>
                <a:endCxn id="272" idx="0"/>
              </p:cNvCxnSpPr>
              <p:nvPr/>
            </p:nvCxnSpPr>
            <p:spPr>
              <a:xfrm rot="5400000">
                <a:off x="8082150" y="362975"/>
                <a:ext cx="71400" cy="1761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28"/>
              <p:cNvCxnSpPr>
                <a:stCxn id="273" idx="0"/>
                <a:endCxn id="271" idx="2"/>
              </p:cNvCxnSpPr>
              <p:nvPr/>
            </p:nvCxnSpPr>
            <p:spPr>
              <a:xfrm rot="5400000" flipH="1">
                <a:off x="8260725" y="360575"/>
                <a:ext cx="71400" cy="1809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28"/>
              <p:cNvCxnSpPr>
                <a:stCxn id="274" idx="0"/>
                <a:endCxn id="272" idx="2"/>
              </p:cNvCxnSpPr>
              <p:nvPr/>
            </p:nvCxnSpPr>
            <p:spPr>
              <a:xfrm rot="-5400000">
                <a:off x="7953525" y="562925"/>
                <a:ext cx="71400" cy="81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8"/>
              <p:cNvCxnSpPr>
                <a:stCxn id="275" idx="0"/>
                <a:endCxn id="272" idx="2"/>
              </p:cNvCxnSpPr>
              <p:nvPr/>
            </p:nvCxnSpPr>
            <p:spPr>
              <a:xfrm rot="5400000" flipH="1">
                <a:off x="8036813" y="560525"/>
                <a:ext cx="71400" cy="858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28"/>
              <p:cNvCxnSpPr>
                <a:stCxn id="277" idx="0"/>
                <a:endCxn id="273" idx="2"/>
              </p:cNvCxnSpPr>
              <p:nvPr/>
            </p:nvCxnSpPr>
            <p:spPr>
              <a:xfrm rot="5400000" flipH="1">
                <a:off x="8396363" y="558125"/>
                <a:ext cx="71400" cy="906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28"/>
              <p:cNvCxnSpPr>
                <a:stCxn id="276" idx="0"/>
                <a:endCxn id="273" idx="2"/>
              </p:cNvCxnSpPr>
              <p:nvPr/>
            </p:nvCxnSpPr>
            <p:spPr>
              <a:xfrm rot="-5400000">
                <a:off x="8313075" y="565325"/>
                <a:ext cx="71400" cy="762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4" name="Google Shape;284;p28"/>
            <p:cNvGrpSpPr/>
            <p:nvPr/>
          </p:nvGrpSpPr>
          <p:grpSpPr>
            <a:xfrm>
              <a:off x="7877716" y="639102"/>
              <a:ext cx="411506" cy="236611"/>
              <a:chOff x="7877175" y="334325"/>
              <a:chExt cx="671738" cy="385800"/>
            </a:xfrm>
            <a:grpFill/>
          </p:grpSpPr>
          <p:sp>
            <p:nvSpPr>
              <p:cNvPr id="285" name="Google Shape;285;p28"/>
              <p:cNvSpPr/>
              <p:nvPr/>
            </p:nvSpPr>
            <p:spPr>
              <a:xfrm>
                <a:off x="8134350" y="3343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7958138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8315325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787717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804386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823912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840581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2" name="Google Shape;292;p28"/>
              <p:cNvCxnSpPr>
                <a:stCxn id="285" idx="2"/>
                <a:endCxn id="286" idx="0"/>
              </p:cNvCxnSpPr>
              <p:nvPr/>
            </p:nvCxnSpPr>
            <p:spPr>
              <a:xfrm rot="5400000">
                <a:off x="8082150" y="362975"/>
                <a:ext cx="71400" cy="1761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28"/>
              <p:cNvCxnSpPr>
                <a:stCxn id="287" idx="0"/>
                <a:endCxn id="285" idx="2"/>
              </p:cNvCxnSpPr>
              <p:nvPr/>
            </p:nvCxnSpPr>
            <p:spPr>
              <a:xfrm rot="5400000" flipH="1">
                <a:off x="8260725" y="360575"/>
                <a:ext cx="71400" cy="1809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28"/>
              <p:cNvCxnSpPr>
                <a:stCxn id="288" idx="0"/>
                <a:endCxn id="286" idx="2"/>
              </p:cNvCxnSpPr>
              <p:nvPr/>
            </p:nvCxnSpPr>
            <p:spPr>
              <a:xfrm rot="-5400000">
                <a:off x="7953525" y="562925"/>
                <a:ext cx="71400" cy="81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28"/>
              <p:cNvCxnSpPr>
                <a:stCxn id="289" idx="0"/>
                <a:endCxn id="286" idx="2"/>
              </p:cNvCxnSpPr>
              <p:nvPr/>
            </p:nvCxnSpPr>
            <p:spPr>
              <a:xfrm rot="5400000" flipH="1">
                <a:off x="8036813" y="560525"/>
                <a:ext cx="71400" cy="858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96;p28"/>
              <p:cNvCxnSpPr>
                <a:stCxn id="291" idx="0"/>
                <a:endCxn id="287" idx="2"/>
              </p:cNvCxnSpPr>
              <p:nvPr/>
            </p:nvCxnSpPr>
            <p:spPr>
              <a:xfrm rot="5400000" flipH="1">
                <a:off x="8396363" y="558125"/>
                <a:ext cx="71400" cy="906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28"/>
              <p:cNvCxnSpPr>
                <a:stCxn id="290" idx="0"/>
                <a:endCxn id="287" idx="2"/>
              </p:cNvCxnSpPr>
              <p:nvPr/>
            </p:nvCxnSpPr>
            <p:spPr>
              <a:xfrm rot="-5400000">
                <a:off x="8313075" y="565325"/>
                <a:ext cx="71400" cy="762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8" name="Google Shape;298;p28"/>
            <p:cNvGrpSpPr/>
            <p:nvPr/>
          </p:nvGrpSpPr>
          <p:grpSpPr>
            <a:xfrm>
              <a:off x="8306341" y="639102"/>
              <a:ext cx="411506" cy="236611"/>
              <a:chOff x="7877175" y="334325"/>
              <a:chExt cx="671738" cy="385800"/>
            </a:xfrm>
            <a:grpFill/>
          </p:grpSpPr>
          <p:sp>
            <p:nvSpPr>
              <p:cNvPr id="299" name="Google Shape;299;p28"/>
              <p:cNvSpPr/>
              <p:nvPr/>
            </p:nvSpPr>
            <p:spPr>
              <a:xfrm>
                <a:off x="8134350" y="3343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7958138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8315325" y="4867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787717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804386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8239125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8405813" y="639125"/>
                <a:ext cx="143100" cy="81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6" name="Google Shape;306;p28"/>
              <p:cNvCxnSpPr>
                <a:stCxn id="299" idx="2"/>
                <a:endCxn id="300" idx="0"/>
              </p:cNvCxnSpPr>
              <p:nvPr/>
            </p:nvCxnSpPr>
            <p:spPr>
              <a:xfrm rot="5400000">
                <a:off x="8082150" y="362975"/>
                <a:ext cx="71400" cy="1761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28"/>
              <p:cNvCxnSpPr>
                <a:stCxn id="301" idx="0"/>
                <a:endCxn id="299" idx="2"/>
              </p:cNvCxnSpPr>
              <p:nvPr/>
            </p:nvCxnSpPr>
            <p:spPr>
              <a:xfrm rot="5400000" flipH="1">
                <a:off x="8260725" y="360575"/>
                <a:ext cx="71400" cy="1809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28"/>
              <p:cNvCxnSpPr>
                <a:stCxn id="302" idx="0"/>
                <a:endCxn id="300" idx="2"/>
              </p:cNvCxnSpPr>
              <p:nvPr/>
            </p:nvCxnSpPr>
            <p:spPr>
              <a:xfrm rot="-5400000">
                <a:off x="7953525" y="562925"/>
                <a:ext cx="71400" cy="810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28"/>
              <p:cNvCxnSpPr>
                <a:stCxn id="303" idx="0"/>
                <a:endCxn id="300" idx="2"/>
              </p:cNvCxnSpPr>
              <p:nvPr/>
            </p:nvCxnSpPr>
            <p:spPr>
              <a:xfrm rot="5400000" flipH="1">
                <a:off x="8036813" y="560525"/>
                <a:ext cx="71400" cy="858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28"/>
              <p:cNvCxnSpPr>
                <a:stCxn id="305" idx="0"/>
                <a:endCxn id="301" idx="2"/>
              </p:cNvCxnSpPr>
              <p:nvPr/>
            </p:nvCxnSpPr>
            <p:spPr>
              <a:xfrm rot="5400000" flipH="1">
                <a:off x="8396363" y="558125"/>
                <a:ext cx="71400" cy="906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28"/>
              <p:cNvCxnSpPr>
                <a:stCxn id="304" idx="0"/>
                <a:endCxn id="301" idx="2"/>
              </p:cNvCxnSpPr>
              <p:nvPr/>
            </p:nvCxnSpPr>
            <p:spPr>
              <a:xfrm rot="-5400000">
                <a:off x="8313075" y="565325"/>
                <a:ext cx="71400" cy="76200"/>
              </a:xfrm>
              <a:prstGeom prst="bentConnector3">
                <a:avLst>
                  <a:gd name="adj1" fmla="val 50000"/>
                </a:avLst>
              </a:prstGeom>
              <a:grp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662259" y="23101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Model explainability</a:t>
            </a:r>
            <a:endParaRPr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body" idx="1"/>
          </p:nvPr>
        </p:nvSpPr>
        <p:spPr>
          <a:xfrm>
            <a:off x="471900" y="1336710"/>
            <a:ext cx="3999900" cy="2251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RF are explainable, but tend to produce a big number of complex rules</a:t>
            </a:r>
            <a:endParaRPr sz="1600" dirty="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Solution: translate trees in the forest into Associative Trees</a:t>
            </a:r>
            <a:endParaRPr sz="1600" dirty="0"/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175" y="1090912"/>
            <a:ext cx="3863284" cy="333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9"/>
          <p:cNvGrpSpPr/>
          <p:nvPr/>
        </p:nvGrpSpPr>
        <p:grpSpPr>
          <a:xfrm>
            <a:off x="8116703" y="102793"/>
            <a:ext cx="887164" cy="512072"/>
            <a:chOff x="7877175" y="334325"/>
            <a:chExt cx="671738" cy="3858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20" name="Google Shape;320;p29"/>
            <p:cNvSpPr/>
            <p:nvPr/>
          </p:nvSpPr>
          <p:spPr>
            <a:xfrm>
              <a:off x="8134350" y="3343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7958138" y="4867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8315325" y="4867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7877175" y="6391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8043863" y="6391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8239125" y="6391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8405813" y="639125"/>
              <a:ext cx="143100" cy="81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7" name="Google Shape;327;p29"/>
            <p:cNvCxnSpPr>
              <a:stCxn id="320" idx="2"/>
              <a:endCxn id="321" idx="0"/>
            </p:cNvCxnSpPr>
            <p:nvPr/>
          </p:nvCxnSpPr>
          <p:spPr>
            <a:xfrm rot="5400000">
              <a:off x="8082150" y="362975"/>
              <a:ext cx="71400" cy="1761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9"/>
            <p:cNvCxnSpPr>
              <a:stCxn id="322" idx="0"/>
              <a:endCxn id="320" idx="2"/>
            </p:cNvCxnSpPr>
            <p:nvPr/>
          </p:nvCxnSpPr>
          <p:spPr>
            <a:xfrm rot="5400000" flipH="1">
              <a:off x="8260725" y="360575"/>
              <a:ext cx="71400" cy="1809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9"/>
            <p:cNvCxnSpPr>
              <a:stCxn id="323" idx="0"/>
              <a:endCxn id="321" idx="2"/>
            </p:cNvCxnSpPr>
            <p:nvPr/>
          </p:nvCxnSpPr>
          <p:spPr>
            <a:xfrm rot="-5400000">
              <a:off x="7953525" y="562925"/>
              <a:ext cx="71400" cy="810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9"/>
            <p:cNvCxnSpPr>
              <a:stCxn id="324" idx="0"/>
              <a:endCxn id="321" idx="2"/>
            </p:cNvCxnSpPr>
            <p:nvPr/>
          </p:nvCxnSpPr>
          <p:spPr>
            <a:xfrm rot="5400000" flipH="1">
              <a:off x="8036813" y="560525"/>
              <a:ext cx="71400" cy="858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9"/>
            <p:cNvCxnSpPr>
              <a:stCxn id="326" idx="0"/>
              <a:endCxn id="322" idx="2"/>
            </p:cNvCxnSpPr>
            <p:nvPr/>
          </p:nvCxnSpPr>
          <p:spPr>
            <a:xfrm rot="5400000" flipH="1">
              <a:off x="8396363" y="558125"/>
              <a:ext cx="71400" cy="906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9"/>
            <p:cNvCxnSpPr>
              <a:stCxn id="325" idx="0"/>
              <a:endCxn id="322" idx="2"/>
            </p:cNvCxnSpPr>
            <p:nvPr/>
          </p:nvCxnSpPr>
          <p:spPr>
            <a:xfrm rot="-5400000">
              <a:off x="8313075" y="565325"/>
              <a:ext cx="71400" cy="762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title"/>
          </p:nvPr>
        </p:nvSpPr>
        <p:spPr>
          <a:xfrm>
            <a:off x="547180" y="310767"/>
            <a:ext cx="8222100" cy="456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Results</a:t>
            </a:r>
            <a:endParaRPr sz="2000" b="1" dirty="0"/>
          </a:p>
        </p:txBody>
      </p:sp>
      <p:sp>
        <p:nvSpPr>
          <p:cNvPr id="339" name="Google Shape;339;p30"/>
          <p:cNvSpPr txBox="1">
            <a:spLocks noGrp="1"/>
          </p:cNvSpPr>
          <p:nvPr>
            <p:ph type="body" idx="1"/>
          </p:nvPr>
        </p:nvSpPr>
        <p:spPr>
          <a:xfrm>
            <a:off x="693150" y="2842924"/>
            <a:ext cx="7757700" cy="2038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AUC drove selection of imputation + learning algorithm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Other metrics drove selection among learnt models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Mean &amp; Variance within 10-CV computed via Rubin’s rule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Statistical analyses confirm missForest+RF as best performing combination</a:t>
            </a:r>
            <a:endParaRPr sz="1600" dirty="0"/>
          </a:p>
        </p:txBody>
      </p:sp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30" y="953502"/>
            <a:ext cx="8839200" cy="1767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0"/>
          <p:cNvGrpSpPr/>
          <p:nvPr/>
        </p:nvGrpSpPr>
        <p:grpSpPr>
          <a:xfrm>
            <a:off x="8212271" y="4262306"/>
            <a:ext cx="786388" cy="786388"/>
            <a:chOff x="1310075" y="3980250"/>
            <a:chExt cx="297750" cy="29752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41" name="Google Shape;341;p30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11BFE61-D9B6-4BD5-A3F9-04704495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67223"/>
            <a:ext cx="9010649" cy="4809054"/>
          </a:xfrm>
          <a:prstGeom prst="rect">
            <a:avLst/>
          </a:prstGeom>
        </p:spPr>
      </p:pic>
      <p:sp>
        <p:nvSpPr>
          <p:cNvPr id="349" name="Google Shape;349;p31"/>
          <p:cNvSpPr txBox="1">
            <a:spLocks noGrp="1"/>
          </p:cNvSpPr>
          <p:nvPr>
            <p:ph type="title"/>
          </p:nvPr>
        </p:nvSpPr>
        <p:spPr>
          <a:xfrm>
            <a:off x="2725142" y="-4514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75000"/>
                  </a:schemeClr>
                </a:solidFill>
              </a:rPr>
              <a:t>Feature Relevance</a:t>
            </a:r>
            <a:endParaRPr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1" name="Google Shape;351;p31"/>
          <p:cNvSpPr txBox="1">
            <a:spLocks noGrp="1"/>
          </p:cNvSpPr>
          <p:nvPr>
            <p:ph type="body" idx="1"/>
          </p:nvPr>
        </p:nvSpPr>
        <p:spPr>
          <a:xfrm>
            <a:off x="624879" y="763186"/>
            <a:ext cx="1943535" cy="2161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PaO2.PF</a:t>
            </a: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SpO2.in.FA</a:t>
            </a: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 err="1"/>
              <a:t>White.blood.cells</a:t>
            </a:r>
            <a:endParaRPr lang="en-US" sz="1050" dirty="0"/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Lymphocyte</a:t>
            </a: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%Lymphocyte</a:t>
            </a: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050" dirty="0"/>
              <a:t>C-Reactive Protein</a:t>
            </a:r>
            <a:endParaRPr lang="en" sz="1050" dirty="0"/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050" dirty="0"/>
              <a:t>Diabetes</a:t>
            </a:r>
            <a:endParaRPr sz="1050" dirty="0"/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050" dirty="0"/>
              <a:t>No.Comorbidities</a:t>
            </a:r>
            <a:endParaRPr sz="1050" dirty="0"/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sz="1050" dirty="0"/>
          </a:p>
        </p:txBody>
      </p:sp>
      <p:grpSp>
        <p:nvGrpSpPr>
          <p:cNvPr id="352" name="Google Shape;352;p31"/>
          <p:cNvGrpSpPr/>
          <p:nvPr/>
        </p:nvGrpSpPr>
        <p:grpSpPr>
          <a:xfrm>
            <a:off x="8290039" y="4302537"/>
            <a:ext cx="787285" cy="768110"/>
            <a:chOff x="2034675" y="3617925"/>
            <a:chExt cx="299325" cy="2952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53" name="Google Shape;353;p31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 txBox="1">
            <a:spLocks noGrp="1"/>
          </p:cNvSpPr>
          <p:nvPr>
            <p:ph type="title"/>
          </p:nvPr>
        </p:nvSpPr>
        <p:spPr>
          <a:xfrm>
            <a:off x="638786" y="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63" name="Google Shape;363;p32"/>
          <p:cNvSpPr txBox="1">
            <a:spLocks noGrp="1"/>
          </p:cNvSpPr>
          <p:nvPr>
            <p:ph type="body" idx="1"/>
          </p:nvPr>
        </p:nvSpPr>
        <p:spPr>
          <a:xfrm>
            <a:off x="638786" y="16945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 code publicly available at </a:t>
            </a:r>
            <a:r>
              <a:rPr lang="en" sz="1500" u="sng" dirty="0">
                <a:solidFill>
                  <a:schemeClr val="hlink"/>
                </a:solidFill>
                <a:hlinkClick r:id="rId3"/>
              </a:rPr>
              <a:t>https://github.com/AnacletoLAB/DataAnalysisR/tree/main/Rcode_clinicalDataNew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bit tailored on the experiments (use AYOR)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Documentation not available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Might however be a good starting point for a modular implementation on N3C Enclave</a:t>
            </a:r>
            <a:endParaRPr dirty="0"/>
          </a:p>
        </p:txBody>
      </p:sp>
      <p:grpSp>
        <p:nvGrpSpPr>
          <p:cNvPr id="364" name="Google Shape;364;p32"/>
          <p:cNvGrpSpPr/>
          <p:nvPr/>
        </p:nvGrpSpPr>
        <p:grpSpPr>
          <a:xfrm>
            <a:off x="7776918" y="404246"/>
            <a:ext cx="787492" cy="767712"/>
            <a:chOff x="-31817400" y="3910025"/>
            <a:chExt cx="301675" cy="2940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65" name="Google Shape;365;p32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244213" y="3600225"/>
            <a:ext cx="270985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Questions</a:t>
            </a:r>
            <a:endParaRPr sz="3000" b="1" dirty="0"/>
          </a:p>
        </p:txBody>
      </p:sp>
      <p:sp>
        <p:nvSpPr>
          <p:cNvPr id="372" name="Google Shape;372;p33"/>
          <p:cNvSpPr txBox="1">
            <a:spLocks noGrp="1"/>
          </p:cNvSpPr>
          <p:nvPr>
            <p:ph type="title" idx="4294967295"/>
          </p:nvPr>
        </p:nvSpPr>
        <p:spPr>
          <a:xfrm>
            <a:off x="0" y="2032000"/>
            <a:ext cx="3890963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/>
              <a:t>Thanks!</a:t>
            </a:r>
            <a:endParaRPr sz="5000" b="1" dirty="0"/>
          </a:p>
        </p:txBody>
      </p:sp>
      <p:pic>
        <p:nvPicPr>
          <p:cNvPr id="373" name="Google Shape;3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842" y="1921062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268" y="326925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9570" y="326925"/>
            <a:ext cx="1097280" cy="14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046" y="1921062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2250" y="1921063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7595" y="326925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5638" y="1921063"/>
            <a:ext cx="111191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2250" y="326925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2250" y="3517110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01847" y="3513300"/>
            <a:ext cx="10953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9540" y="3517110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04922" y="326925"/>
            <a:ext cx="109728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62648" y="3513300"/>
            <a:ext cx="11049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/>
          <p:nvPr/>
        </p:nvSpPr>
        <p:spPr>
          <a:xfrm>
            <a:off x="2494856" y="3528842"/>
            <a:ext cx="789363" cy="78926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5EC-1B3C-4679-8ED7-7CA094611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212" y="1069987"/>
            <a:ext cx="3239513" cy="1012800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03470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48C1-537C-45DD-B340-3A49940E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5" y="688987"/>
            <a:ext cx="8222100" cy="3968738"/>
          </a:xfrm>
        </p:spPr>
        <p:txBody>
          <a:bodyPr>
            <a:noAutofit/>
          </a:bodyPr>
          <a:lstStyle/>
          <a:p>
            <a:r>
              <a:rPr lang="en-US" sz="1400" dirty="0"/>
              <a:t>- Imputation as an “internal” processing step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 Graph based feature imputation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 try network-medicine approaches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Test the model on: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 Cremona Dataset  (private by now but it may - sooner or later - be in N3C? 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 HUST-19 dataset   </a:t>
            </a:r>
            <a:r>
              <a:rPr lang="en-US" sz="1400" dirty="0">
                <a:hlinkClick r:id="rId2"/>
              </a:rPr>
              <a:t>http://ictcf.biocuckoo.cn/HUST-19.php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 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834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652039" y="307323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Objective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96662" y="1075023"/>
            <a:ext cx="8222100" cy="29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Proposing prediction models for early assessment of COVID-19 severity</a:t>
            </a:r>
            <a:endParaRPr sz="1600" dirty="0"/>
          </a:p>
          <a:p>
            <a:pPr lvl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600" dirty="0"/>
              <a:t>Optimizing patients’ flow and waiting times in  Emergency Departments (EDs)</a:t>
            </a:r>
            <a:endParaRPr sz="16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600" dirty="0"/>
              <a:t>Integrating clinical, laboratory and radiological data </a:t>
            </a:r>
            <a:endParaRPr sz="1600" dirty="0">
              <a:solidFill>
                <a:srgbClr val="A64D79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600" dirty="0"/>
              <a:t>Specifically designed for easy deployment in EDs (thanks to...)</a:t>
            </a:r>
            <a:endParaRPr sz="16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600" dirty="0"/>
              <a:t>Explainable output (feature relevance and prediction rules)</a:t>
            </a: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45745" y="372803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Strengths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1693818" y="2767172"/>
            <a:ext cx="40905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Random Forests</a:t>
            </a:r>
            <a:endParaRPr sz="1600" dirty="0"/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Generalized Linear Models</a:t>
            </a:r>
            <a:endParaRPr sz="1600" dirty="0"/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Associative Trees</a:t>
            </a:r>
            <a:endParaRPr sz="1600"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4294967295"/>
          </p:nvPr>
        </p:nvSpPr>
        <p:spPr>
          <a:xfrm>
            <a:off x="4940300" y="2752873"/>
            <a:ext cx="4089400" cy="129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MLPs</a:t>
            </a:r>
            <a:endParaRPr sz="1600" dirty="0"/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Logistic Regression </a:t>
            </a:r>
            <a:endParaRPr sz="1600" dirty="0"/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Support Vector Machines</a:t>
            </a:r>
            <a:endParaRPr sz="1600"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4294967295"/>
          </p:nvPr>
        </p:nvSpPr>
        <p:spPr>
          <a:xfrm>
            <a:off x="662439" y="1234915"/>
            <a:ext cx="8223250" cy="1141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Thorough missing data imputation studies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Robust feature selection process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Comparison between different prediction models:</a:t>
            </a:r>
            <a:endParaRPr sz="1600" dirty="0"/>
          </a:p>
        </p:txBody>
      </p:sp>
      <p:grpSp>
        <p:nvGrpSpPr>
          <p:cNvPr id="98" name="Google Shape;98;p17"/>
          <p:cNvGrpSpPr/>
          <p:nvPr/>
        </p:nvGrpSpPr>
        <p:grpSpPr>
          <a:xfrm>
            <a:off x="8295109" y="4238685"/>
            <a:ext cx="697907" cy="786368"/>
            <a:chOff x="3300325" y="249875"/>
            <a:chExt cx="433725" cy="4809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9" name="Google Shape;99;p17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40909" y="33631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Strengths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1693818" y="2767172"/>
            <a:ext cx="40905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Random Forests</a:t>
            </a:r>
            <a:endParaRPr sz="1600" dirty="0"/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Generalized Linear Models</a:t>
            </a:r>
            <a:endParaRPr sz="1600" dirty="0"/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Associative Trees</a:t>
            </a:r>
            <a:endParaRPr sz="1600"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4294967295"/>
          </p:nvPr>
        </p:nvSpPr>
        <p:spPr>
          <a:xfrm>
            <a:off x="4940300" y="2752873"/>
            <a:ext cx="4089400" cy="129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>
                <a:solidFill>
                  <a:schemeClr val="bg1">
                    <a:lumMod val="85000"/>
                  </a:schemeClr>
                </a:solidFill>
              </a:rPr>
              <a:t>MLPs</a:t>
            </a:r>
            <a:endParaRPr sz="1600" dirty="0">
              <a:solidFill>
                <a:schemeClr val="bg1">
                  <a:lumMod val="85000"/>
                </a:schemeClr>
              </a:solidFill>
            </a:endParaRP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>
                <a:solidFill>
                  <a:schemeClr val="bg1">
                    <a:lumMod val="85000"/>
                  </a:schemeClr>
                </a:solidFill>
              </a:rPr>
              <a:t>Logistic Regression </a:t>
            </a:r>
            <a:endParaRPr sz="1600" dirty="0">
              <a:solidFill>
                <a:schemeClr val="bg1">
                  <a:lumMod val="85000"/>
                </a:schemeClr>
              </a:solidFill>
            </a:endParaRP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>
                <a:solidFill>
                  <a:schemeClr val="bg1">
                    <a:lumMod val="85000"/>
                  </a:schemeClr>
                </a:solidFill>
              </a:rPr>
              <a:t>Support Vector Machines</a:t>
            </a:r>
            <a:endParaRPr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4294967295"/>
          </p:nvPr>
        </p:nvSpPr>
        <p:spPr>
          <a:xfrm>
            <a:off x="662439" y="1234915"/>
            <a:ext cx="8223250" cy="1141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Thorough missing data imputation studies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Robust feature selection process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Comparison between different prediction models:</a:t>
            </a:r>
            <a:endParaRPr sz="1600" dirty="0"/>
          </a:p>
        </p:txBody>
      </p:sp>
      <p:grpSp>
        <p:nvGrpSpPr>
          <p:cNvPr id="98" name="Google Shape;98;p17"/>
          <p:cNvGrpSpPr/>
          <p:nvPr/>
        </p:nvGrpSpPr>
        <p:grpSpPr>
          <a:xfrm>
            <a:off x="8295109" y="4238685"/>
            <a:ext cx="697907" cy="786368"/>
            <a:chOff x="3300325" y="249875"/>
            <a:chExt cx="433725" cy="4809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9" name="Google Shape;99;p17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" name="Google Shape;113;p18">
            <a:extLst>
              <a:ext uri="{FF2B5EF4-FFF2-40B4-BE49-F238E27FC236}">
                <a16:creationId xmlns:a16="http://schemas.microsoft.com/office/drawing/2014/main" id="{6703C427-8232-44AA-BA6C-7665BA48208C}"/>
              </a:ext>
            </a:extLst>
          </p:cNvPr>
          <p:cNvSpPr txBox="1"/>
          <p:nvPr/>
        </p:nvSpPr>
        <p:spPr>
          <a:xfrm rot="1019662">
            <a:off x="5092924" y="3007038"/>
            <a:ext cx="257734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Results not shown due to much lower performance</a:t>
            </a:r>
            <a:endParaRPr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5763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622832" y="34578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Biases to avoid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622832" y="1141807"/>
            <a:ext cx="7978243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Lack of clinical follow-up data (with the risk of inaccurate labels)</a:t>
            </a:r>
            <a:endParaRPr sz="14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Suboptimal predictor measurements (e.g., the last available ones rather than those acquired in EDs)</a:t>
            </a:r>
            <a:endParaRPr sz="14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Population not clearly described</a:t>
            </a:r>
            <a:endParaRPr sz="14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Models described only in part / not suitably tested</a:t>
            </a:r>
            <a:endParaRPr sz="14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Hyperparameters setting is not robust / not reported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/>
              <a:t>(see L. Wynants et al., ‘‘Prediction models for diagnosis and prognosis of COVID-19: Systematic review and critical appraisal,’’ BMJ, vol. 369, no. 369, 2020)</a:t>
            </a:r>
            <a:endParaRPr sz="1400" dirty="0"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8210099" y="4264179"/>
            <a:ext cx="924001" cy="786374"/>
            <a:chOff x="6218300" y="4416175"/>
            <a:chExt cx="516000" cy="448000"/>
          </a:xfrm>
          <a:solidFill>
            <a:srgbClr val="FF5050"/>
          </a:solidFill>
        </p:grpSpPr>
        <p:sp>
          <p:nvSpPr>
            <p:cNvPr id="128" name="Google Shape;128;p19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54137" y="186826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In a nutshell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6242227" y="17847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Feature selection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3453589" y="17847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Missing data imputation</a:t>
            </a: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4825189" y="30039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Model induction</a:t>
            </a: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1960352" y="30039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Model explanation</a:t>
            </a:r>
            <a:endParaRPr sz="1800" b="1">
              <a:solidFill>
                <a:schemeClr val="accent2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817352" y="1784771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Dataset acquisition</a:t>
            </a:r>
            <a:endParaRPr sz="1800" b="1" dirty="0">
              <a:solidFill>
                <a:schemeClr val="accent2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41" name="Google Shape;141;p20"/>
          <p:cNvGrpSpPr/>
          <p:nvPr/>
        </p:nvGrpSpPr>
        <p:grpSpPr>
          <a:xfrm>
            <a:off x="1165227" y="1205106"/>
            <a:ext cx="293416" cy="339253"/>
            <a:chOff x="2710875" y="3806450"/>
            <a:chExt cx="416725" cy="481825"/>
          </a:xfrm>
        </p:grpSpPr>
        <p:sp>
          <p:nvSpPr>
            <p:cNvPr id="142" name="Google Shape;142;p20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1546827" y="1191555"/>
            <a:ext cx="351880" cy="352803"/>
            <a:chOff x="-23244900" y="3888100"/>
            <a:chExt cx="295375" cy="296150"/>
          </a:xfrm>
        </p:grpSpPr>
        <p:sp>
          <p:nvSpPr>
            <p:cNvPr id="145" name="Google Shape;145;p20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0"/>
          <p:cNvGrpSpPr/>
          <p:nvPr/>
        </p:nvGrpSpPr>
        <p:grpSpPr>
          <a:xfrm>
            <a:off x="1986913" y="1192478"/>
            <a:ext cx="351910" cy="351880"/>
            <a:chOff x="-25094250" y="3547050"/>
            <a:chExt cx="295400" cy="295375"/>
          </a:xfrm>
        </p:grpSpPr>
        <p:sp>
          <p:nvSpPr>
            <p:cNvPr id="157" name="Google Shape;157;p20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0"/>
          <p:cNvGrpSpPr/>
          <p:nvPr/>
        </p:nvGrpSpPr>
        <p:grpSpPr>
          <a:xfrm>
            <a:off x="4176492" y="1204736"/>
            <a:ext cx="346347" cy="339623"/>
            <a:chOff x="1490050" y="3805975"/>
            <a:chExt cx="491900" cy="482350"/>
          </a:xfrm>
        </p:grpSpPr>
        <p:sp>
          <p:nvSpPr>
            <p:cNvPr id="163" name="Google Shape;163;p20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7" name="Google Shape;167;p20"/>
          <p:cNvGrpSpPr/>
          <p:nvPr/>
        </p:nvGrpSpPr>
        <p:grpSpPr>
          <a:xfrm>
            <a:off x="6989348" y="1216619"/>
            <a:ext cx="353802" cy="327739"/>
            <a:chOff x="4266025" y="3609275"/>
            <a:chExt cx="299325" cy="277275"/>
          </a:xfrm>
        </p:grpSpPr>
        <p:sp>
          <p:nvSpPr>
            <p:cNvPr id="168" name="Google Shape;168;p20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2706268" y="3793230"/>
            <a:ext cx="356176" cy="355051"/>
            <a:chOff x="-47524975" y="3569100"/>
            <a:chExt cx="300875" cy="299925"/>
          </a:xfrm>
        </p:grpSpPr>
        <p:sp>
          <p:nvSpPr>
            <p:cNvPr id="171" name="Google Shape;171;p2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5558609" y="3761580"/>
            <a:ext cx="426462" cy="418363"/>
            <a:chOff x="-1183550" y="3586525"/>
            <a:chExt cx="296175" cy="290550"/>
          </a:xfrm>
        </p:grpSpPr>
        <p:sp>
          <p:nvSpPr>
            <p:cNvPr id="177" name="Google Shape;177;p20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6" name="Google Shape;186;p20"/>
          <p:cNvCxnSpPr>
            <a:stCxn id="140" idx="3"/>
            <a:endCxn id="137" idx="1"/>
          </p:cNvCxnSpPr>
          <p:nvPr/>
        </p:nvCxnSpPr>
        <p:spPr>
          <a:xfrm>
            <a:off x="2665352" y="2127671"/>
            <a:ext cx="7881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20"/>
          <p:cNvCxnSpPr>
            <a:stCxn id="137" idx="3"/>
            <a:endCxn id="136" idx="1"/>
          </p:cNvCxnSpPr>
          <p:nvPr/>
        </p:nvCxnSpPr>
        <p:spPr>
          <a:xfrm>
            <a:off x="5301589" y="2127671"/>
            <a:ext cx="9405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0"/>
          <p:cNvCxnSpPr>
            <a:stCxn id="138" idx="1"/>
            <a:endCxn id="139" idx="3"/>
          </p:cNvCxnSpPr>
          <p:nvPr/>
        </p:nvCxnSpPr>
        <p:spPr>
          <a:xfrm rot="10800000">
            <a:off x="3808489" y="3346871"/>
            <a:ext cx="10167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0"/>
          <p:cNvCxnSpPr>
            <a:stCxn id="136" idx="3"/>
            <a:endCxn id="138" idx="3"/>
          </p:cNvCxnSpPr>
          <p:nvPr/>
        </p:nvCxnSpPr>
        <p:spPr>
          <a:xfrm flipH="1">
            <a:off x="6673327" y="2127671"/>
            <a:ext cx="1416900" cy="1219200"/>
          </a:xfrm>
          <a:prstGeom prst="bentConnector3">
            <a:avLst>
              <a:gd name="adj1" fmla="val -16806"/>
            </a:avLst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54137" y="186826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In a nutshell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5542199" y="1763957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Feature selection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2419990" y="1762335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Missing data imputation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5542199" y="2640257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Model induction</a:t>
            </a: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5542199" y="3516557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Model explanation</a:t>
            </a:r>
            <a:endParaRPr sz="1800" b="1" dirty="0">
              <a:solidFill>
                <a:schemeClr val="accent2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283447" y="1762335"/>
            <a:ext cx="1848000" cy="68580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Dataset acquisition</a:t>
            </a:r>
            <a:endParaRPr sz="1800" b="1" dirty="0">
              <a:solidFill>
                <a:schemeClr val="accent2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41" name="Google Shape;141;p20"/>
          <p:cNvGrpSpPr/>
          <p:nvPr/>
        </p:nvGrpSpPr>
        <p:grpSpPr>
          <a:xfrm>
            <a:off x="629863" y="1213292"/>
            <a:ext cx="293416" cy="339253"/>
            <a:chOff x="2710875" y="3806450"/>
            <a:chExt cx="416725" cy="481825"/>
          </a:xfrm>
        </p:grpSpPr>
        <p:sp>
          <p:nvSpPr>
            <p:cNvPr id="142" name="Google Shape;142;p20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1011463" y="1199741"/>
            <a:ext cx="351880" cy="352803"/>
            <a:chOff x="-23244900" y="3888100"/>
            <a:chExt cx="295375" cy="296150"/>
          </a:xfrm>
        </p:grpSpPr>
        <p:sp>
          <p:nvSpPr>
            <p:cNvPr id="145" name="Google Shape;145;p20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0"/>
          <p:cNvGrpSpPr/>
          <p:nvPr/>
        </p:nvGrpSpPr>
        <p:grpSpPr>
          <a:xfrm>
            <a:off x="1451549" y="1200664"/>
            <a:ext cx="351910" cy="351880"/>
            <a:chOff x="-25094250" y="3547050"/>
            <a:chExt cx="295400" cy="295375"/>
          </a:xfrm>
        </p:grpSpPr>
        <p:sp>
          <p:nvSpPr>
            <p:cNvPr id="157" name="Google Shape;157;p20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0"/>
          <p:cNvGrpSpPr/>
          <p:nvPr/>
        </p:nvGrpSpPr>
        <p:grpSpPr>
          <a:xfrm>
            <a:off x="3229422" y="1206330"/>
            <a:ext cx="346347" cy="339623"/>
            <a:chOff x="1490050" y="3805975"/>
            <a:chExt cx="491900" cy="482350"/>
          </a:xfrm>
        </p:grpSpPr>
        <p:sp>
          <p:nvSpPr>
            <p:cNvPr id="163" name="Google Shape;163;p20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7" name="Google Shape;167;p20"/>
          <p:cNvGrpSpPr/>
          <p:nvPr/>
        </p:nvGrpSpPr>
        <p:grpSpPr>
          <a:xfrm>
            <a:off x="7480043" y="1948935"/>
            <a:ext cx="353802" cy="327739"/>
            <a:chOff x="4266025" y="3609275"/>
            <a:chExt cx="299325" cy="277275"/>
          </a:xfrm>
        </p:grpSpPr>
        <p:sp>
          <p:nvSpPr>
            <p:cNvPr id="168" name="Google Shape;168;p20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7518039" y="3681931"/>
            <a:ext cx="356176" cy="355051"/>
            <a:chOff x="-47524975" y="3569100"/>
            <a:chExt cx="300875" cy="299925"/>
          </a:xfrm>
        </p:grpSpPr>
        <p:sp>
          <p:nvSpPr>
            <p:cNvPr id="171" name="Google Shape;171;p2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7465267" y="2783307"/>
            <a:ext cx="426462" cy="418363"/>
            <a:chOff x="-1183550" y="3586525"/>
            <a:chExt cx="296175" cy="290550"/>
          </a:xfrm>
        </p:grpSpPr>
        <p:sp>
          <p:nvSpPr>
            <p:cNvPr id="177" name="Google Shape;177;p20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6" name="Google Shape;186;p20"/>
          <p:cNvCxnSpPr>
            <a:stCxn id="140" idx="3"/>
            <a:endCxn id="137" idx="1"/>
          </p:cNvCxnSpPr>
          <p:nvPr/>
        </p:nvCxnSpPr>
        <p:spPr>
          <a:xfrm>
            <a:off x="2131447" y="2105235"/>
            <a:ext cx="288543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20"/>
          <p:cNvCxnSpPr>
            <a:cxnSpLocks/>
            <a:stCxn id="137" idx="3"/>
            <a:endCxn id="136" idx="1"/>
          </p:cNvCxnSpPr>
          <p:nvPr/>
        </p:nvCxnSpPr>
        <p:spPr>
          <a:xfrm>
            <a:off x="4267990" y="2105235"/>
            <a:ext cx="1274209" cy="1622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0"/>
          <p:cNvCxnSpPr>
            <a:cxnSpLocks/>
            <a:stCxn id="138" idx="2"/>
          </p:cNvCxnSpPr>
          <p:nvPr/>
        </p:nvCxnSpPr>
        <p:spPr>
          <a:xfrm>
            <a:off x="6466199" y="3326057"/>
            <a:ext cx="0" cy="19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6BEC91-ECD7-4A4A-97F8-7F1877E47C36}"/>
              </a:ext>
            </a:extLst>
          </p:cNvPr>
          <p:cNvCxnSpPr>
            <a:stCxn id="136" idx="2"/>
            <a:endCxn id="138" idx="0"/>
          </p:cNvCxnSpPr>
          <p:nvPr/>
        </p:nvCxnSpPr>
        <p:spPr>
          <a:xfrm>
            <a:off x="6466199" y="2449757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92A19C-2C9F-446D-BE23-2A0C82E40478}"/>
              </a:ext>
            </a:extLst>
          </p:cNvPr>
          <p:cNvSpPr/>
          <p:nvPr/>
        </p:nvSpPr>
        <p:spPr>
          <a:xfrm>
            <a:off x="4927792" y="1415032"/>
            <a:ext cx="3276600" cy="319056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D959F-BDFB-43E0-9840-937CF522C6AE}"/>
              </a:ext>
            </a:extLst>
          </p:cNvPr>
          <p:cNvSpPr txBox="1"/>
          <p:nvPr/>
        </p:nvSpPr>
        <p:spPr>
          <a:xfrm>
            <a:off x="5081280" y="1071493"/>
            <a:ext cx="296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(External) 10-fold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410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1206700" y="534282"/>
            <a:ext cx="4389237" cy="560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</a:rPr>
              <a:t>Data Collection and Filtering </a:t>
            </a:r>
            <a:endParaRPr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1073399" y="1205660"/>
            <a:ext cx="7689619" cy="3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ED admissions in urban multicenter health system</a:t>
            </a:r>
            <a:endParaRPr sz="1400" dirty="0">
              <a:solidFill>
                <a:schemeClr val="tx2"/>
              </a:solidFill>
            </a:endParaRPr>
          </a:p>
          <a:p>
            <a:pPr marL="4000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March, 7th – April 10th 2020</a:t>
            </a:r>
            <a:endParaRPr sz="1400" dirty="0">
              <a:solidFill>
                <a:schemeClr val="tx2"/>
              </a:solidFill>
            </a:endParaRPr>
          </a:p>
          <a:p>
            <a:pPr marL="4000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COVID-19 positive (RT-PCR)</a:t>
            </a:r>
            <a:endParaRPr sz="1400" dirty="0">
              <a:solidFill>
                <a:schemeClr val="tx2"/>
              </a:solidFill>
            </a:endParaRPr>
          </a:p>
          <a:p>
            <a:pPr marL="4000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Five-months clinical follow-up:</a:t>
            </a:r>
            <a:endParaRPr sz="1400" dirty="0">
              <a:solidFill>
                <a:schemeClr val="tx2"/>
              </a:solidFill>
            </a:endParaRPr>
          </a:p>
          <a:p>
            <a:pPr marL="8572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Low risk (no hospitalization, no serious consequences): 214 patients</a:t>
            </a:r>
            <a:endParaRPr sz="1400" dirty="0">
              <a:solidFill>
                <a:schemeClr val="tx2"/>
              </a:solidFill>
            </a:endParaRPr>
          </a:p>
          <a:p>
            <a:pPr marL="8572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2"/>
                </a:solidFill>
              </a:rPr>
              <a:t>High risk (intubation, serious consequences, death): 87 patients</a:t>
            </a:r>
          </a:p>
          <a:p>
            <a:pPr marL="400050" indent="-285750">
              <a:lnSpc>
                <a:spcPct val="150000"/>
              </a:lnSpc>
              <a:buClrTx/>
              <a:buSzPts val="1800"/>
              <a:buFont typeface="Arial" panose="020B0604020202020204" pitchFamily="34" charset="0"/>
              <a:buChar char="•"/>
            </a:pPr>
            <a:endParaRPr lang="en" sz="1400" dirty="0">
              <a:solidFill>
                <a:schemeClr val="tx2"/>
              </a:solidFill>
            </a:endParaRPr>
          </a:p>
          <a:p>
            <a:pPr marL="400050" indent="-285750">
              <a:lnSpc>
                <a:spcPct val="150000"/>
              </a:lnSpc>
              <a:buClrTx/>
              <a:buSzPts val="1800"/>
              <a:buFont typeface="Arial" panose="020B0604020202020204" pitchFamily="34" charset="0"/>
              <a:buChar char="•"/>
            </a:pPr>
            <a:endParaRPr lang="en" sz="1400" dirty="0">
              <a:solidFill>
                <a:schemeClr val="tx2"/>
              </a:solidFill>
            </a:endParaRPr>
          </a:p>
          <a:p>
            <a:pPr marL="400050" indent="-285750">
              <a:lnSpc>
                <a:spcPct val="150000"/>
              </a:lnSpc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Variables were excluded</a:t>
            </a:r>
            <a:r>
              <a:rPr lang="en-US" sz="1400" kern="0" dirty="0">
                <a:solidFill>
                  <a:schemeClr val="tx2"/>
                </a:solidFill>
              </a:rPr>
              <a:t> if &gt; 50% values were missing or they had negligible variance</a:t>
            </a:r>
            <a:endParaRPr lang="en" sz="1400" dirty="0">
              <a:solidFill>
                <a:schemeClr val="tx2"/>
              </a:solidFill>
            </a:endParaRPr>
          </a:p>
          <a:p>
            <a:pPr marL="7429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endParaRPr lang="en" dirty="0">
              <a:solidFill>
                <a:schemeClr val="tx2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endParaRPr lang="en" dirty="0">
              <a:solidFill>
                <a:schemeClr val="tx2"/>
              </a:solidFill>
            </a:endParaRPr>
          </a:p>
          <a:p>
            <a:pPr marL="5715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mi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imi" id="{E4BE75B8-5176-458B-9DA6-A4695C293929}" vid="{304991BD-362C-472C-B9A1-FA43B27623FD}"/>
    </a:ext>
  </a:extLst>
</a:theme>
</file>

<file path=ppt/theme/theme2.xml><?xml version="1.0" encoding="utf-8"?>
<a:theme xmlns:a="http://schemas.openxmlformats.org/drawingml/2006/main" name="1_unimi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Unimi</Template>
  <TotalTime>636</TotalTime>
  <Words>1025</Words>
  <Application>Microsoft Office PowerPoint</Application>
  <PresentationFormat>On-screen Show (16:9)</PresentationFormat>
  <Paragraphs>144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Calibri Light</vt:lpstr>
      <vt:lpstr>Verdana</vt:lpstr>
      <vt:lpstr>Roboto</vt:lpstr>
      <vt:lpstr>Arial</vt:lpstr>
      <vt:lpstr>Courier New</vt:lpstr>
      <vt:lpstr>Roboto Medium</vt:lpstr>
      <vt:lpstr>Times New Roman</vt:lpstr>
      <vt:lpstr>Tahoma</vt:lpstr>
      <vt:lpstr>Oswald</vt:lpstr>
      <vt:lpstr>Trebuchet MS</vt:lpstr>
      <vt:lpstr>Calibri</vt:lpstr>
      <vt:lpstr>Unimi</vt:lpstr>
      <vt:lpstr>1_unimi</vt:lpstr>
      <vt:lpstr>Explainable Machine Learning for Early Assessment of COVID-19 Risk Prediction in Emergency Departments</vt:lpstr>
      <vt:lpstr>PowerPoint Presentation</vt:lpstr>
      <vt:lpstr>Objective</vt:lpstr>
      <vt:lpstr>Strengths</vt:lpstr>
      <vt:lpstr>Strengths</vt:lpstr>
      <vt:lpstr>Biases to avoid</vt:lpstr>
      <vt:lpstr>In a nutshell</vt:lpstr>
      <vt:lpstr>In a nutshell</vt:lpstr>
      <vt:lpstr>Data Collection and Filtering </vt:lpstr>
      <vt:lpstr>THE Dataset</vt:lpstr>
      <vt:lpstr>PowerPoint Presentation</vt:lpstr>
      <vt:lpstr>PowerPoint Presentation</vt:lpstr>
      <vt:lpstr>Missing data patterns</vt:lpstr>
      <vt:lpstr>MAR or MCAR?</vt:lpstr>
      <vt:lpstr>Missing data imputation</vt:lpstr>
      <vt:lpstr>Boruta Feature selection</vt:lpstr>
      <vt:lpstr>PowerPoint Presentation</vt:lpstr>
      <vt:lpstr>Boruta Feature selection</vt:lpstr>
      <vt:lpstr>PowerPoint Presentation</vt:lpstr>
      <vt:lpstr>How to solve the “tentative” drama?</vt:lpstr>
      <vt:lpstr>Risk prediction: Random Forest</vt:lpstr>
      <vt:lpstr>Model explainability</vt:lpstr>
      <vt:lpstr>Results</vt:lpstr>
      <vt:lpstr>Feature Relevance</vt:lpstr>
      <vt:lpstr>Implementation</vt:lpstr>
      <vt:lpstr>Questions</vt:lpstr>
      <vt:lpstr>What’s next?</vt:lpstr>
      <vt:lpstr>- Imputation as an “internal” processing step  - Graph based feature imputation  - try network-medicine approaches     Test the model on:  - Cremona Dataset  (private by now but it may - sooner or later - be in N3C? )  - HUST-19 dataset   http://ictcf.biocuckoo.cn/HUST-19.php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Machine Learning for Early Assessment of COVID-19 Risk Prediction in Emergency Departments</dc:title>
  <dc:creator>ele</dc:creator>
  <cp:lastModifiedBy>Elena Casiraghi</cp:lastModifiedBy>
  <cp:revision>17</cp:revision>
  <dcterms:modified xsi:type="dcterms:W3CDTF">2021-03-17T18:45:28Z</dcterms:modified>
</cp:coreProperties>
</file>